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7" r:id="rId5"/>
    <p:sldId id="260" r:id="rId6"/>
    <p:sldId id="258" r:id="rId7"/>
    <p:sldId id="256" r:id="rId8"/>
    <p:sldId id="261" r:id="rId9"/>
    <p:sldId id="259" r:id="rId10"/>
    <p:sldId id="262" r:id="rId11"/>
    <p:sldId id="263" r:id="rId12"/>
    <p:sldId id="264" r:id="rId13"/>
    <p:sldId id="265" r:id="rId14"/>
    <p:sldId id="268" r:id="rId15"/>
    <p:sldId id="266"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28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7595E0-8EE5-48D4-822D-6ADC8C9B3EF5}" v="4" dt="2020-07-21T06:27:40.8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p:cViewPr varScale="1">
        <p:scale>
          <a:sx n="68" d="100"/>
          <a:sy n="68" d="100"/>
        </p:scale>
        <p:origin x="77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MCKINNON" userId="33966f49-5344-47dd-8b5b-2e8916647628" providerId="ADAL" clId="{687595E0-8EE5-48D4-822D-6ADC8C9B3EF5}"/>
    <pc:docChg chg="custSel addSld modSld">
      <pc:chgData name="Barbara MCKINNON" userId="33966f49-5344-47dd-8b5b-2e8916647628" providerId="ADAL" clId="{687595E0-8EE5-48D4-822D-6ADC8C9B3EF5}" dt="2020-07-21T06:28:09.818" v="386" actId="1076"/>
      <pc:docMkLst>
        <pc:docMk/>
      </pc:docMkLst>
      <pc:sldChg chg="addSp delSp modSp new mod">
        <pc:chgData name="Barbara MCKINNON" userId="33966f49-5344-47dd-8b5b-2e8916647628" providerId="ADAL" clId="{687595E0-8EE5-48D4-822D-6ADC8C9B3EF5}" dt="2020-07-21T06:28:09.818" v="386" actId="1076"/>
        <pc:sldMkLst>
          <pc:docMk/>
          <pc:sldMk cId="2707003151" sldId="268"/>
        </pc:sldMkLst>
        <pc:spChg chg="mod">
          <ac:chgData name="Barbara MCKINNON" userId="33966f49-5344-47dd-8b5b-2e8916647628" providerId="ADAL" clId="{687595E0-8EE5-48D4-822D-6ADC8C9B3EF5}" dt="2020-07-21T06:07:35.045" v="38" actId="20577"/>
          <ac:spMkLst>
            <pc:docMk/>
            <pc:sldMk cId="2707003151" sldId="268"/>
            <ac:spMk id="2" creationId="{7121D37A-AD24-4924-BD98-36A6776DF536}"/>
          </ac:spMkLst>
        </pc:spChg>
        <pc:spChg chg="del">
          <ac:chgData name="Barbara MCKINNON" userId="33966f49-5344-47dd-8b5b-2e8916647628" providerId="ADAL" clId="{687595E0-8EE5-48D4-822D-6ADC8C9B3EF5}" dt="2020-07-21T06:10:10.458" v="39"/>
          <ac:spMkLst>
            <pc:docMk/>
            <pc:sldMk cId="2707003151" sldId="268"/>
            <ac:spMk id="3" creationId="{08F16EFD-B8CF-42F9-BCF5-9A75D16DF2AB}"/>
          </ac:spMkLst>
        </pc:spChg>
        <pc:spChg chg="mod">
          <ac:chgData name="Barbara MCKINNON" userId="33966f49-5344-47dd-8b5b-2e8916647628" providerId="ADAL" clId="{687595E0-8EE5-48D4-822D-6ADC8C9B3EF5}" dt="2020-07-21T06:28:09.818" v="386" actId="1076"/>
          <ac:spMkLst>
            <pc:docMk/>
            <pc:sldMk cId="2707003151" sldId="268"/>
            <ac:spMk id="4" creationId="{CD000715-0B71-4AB9-9F97-9065615F8A44}"/>
          </ac:spMkLst>
        </pc:spChg>
        <pc:spChg chg="add del mod">
          <ac:chgData name="Barbara MCKINNON" userId="33966f49-5344-47dd-8b5b-2e8916647628" providerId="ADAL" clId="{687595E0-8EE5-48D4-822D-6ADC8C9B3EF5}" dt="2020-07-21T06:27:27.466" v="382" actId="478"/>
          <ac:spMkLst>
            <pc:docMk/>
            <pc:sldMk cId="2707003151" sldId="268"/>
            <ac:spMk id="7" creationId="{54F8BE78-4B28-41B3-BFF8-19EED09E13FB}"/>
          </ac:spMkLst>
        </pc:spChg>
        <pc:graphicFrameChg chg="add del mod">
          <ac:chgData name="Barbara MCKINNON" userId="33966f49-5344-47dd-8b5b-2e8916647628" providerId="ADAL" clId="{687595E0-8EE5-48D4-822D-6ADC8C9B3EF5}" dt="2020-07-21T06:27:17.838" v="379" actId="478"/>
          <ac:graphicFrameMkLst>
            <pc:docMk/>
            <pc:sldMk cId="2707003151" sldId="268"/>
            <ac:graphicFrameMk id="5" creationId="{FABDD135-9DB7-41FE-B77F-D70F2E7EAA72}"/>
          </ac:graphicFrameMkLst>
        </pc:graphicFrameChg>
        <pc:graphicFrameChg chg="add mod">
          <ac:chgData name="Barbara MCKINNON" userId="33966f49-5344-47dd-8b5b-2e8916647628" providerId="ADAL" clId="{687595E0-8EE5-48D4-822D-6ADC8C9B3EF5}" dt="2020-07-21T06:27:40.801" v="385" actId="14100"/>
          <ac:graphicFrameMkLst>
            <pc:docMk/>
            <pc:sldMk cId="2707003151" sldId="268"/>
            <ac:graphicFrameMk id="8" creationId="{FABDD135-9DB7-41FE-B77F-D70F2E7EAA72}"/>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Barbara\Downloads\basketball%20bounce%20secondary%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Barbara\Downloads\basketball%20bounce%20secondary%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ewhighschool-my.sharepoint.com/personal/09111282_kew_vic_edu_au/Documents/Professional%20Development/2020%20PD/Webinar%20New%20and%20Returning%20Physics%20Teachers/Reporting%20on%20Practical%20Work%20and%20Secondary%20Data%20Analysis/basketball%20bou"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Barbara\Downloads\basketball%20bounce%20secondary%20data.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Rebound  height versus drop height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5"/>
          <c:order val="0"/>
          <c:spPr>
            <a:ln w="19050" cap="rnd">
              <a:noFill/>
              <a:round/>
            </a:ln>
            <a:effectLst/>
          </c:spPr>
          <c:marker>
            <c:symbol val="circle"/>
            <c:size val="5"/>
            <c:spPr>
              <a:solidFill>
                <a:schemeClr val="accent6"/>
              </a:solidFill>
              <a:ln w="9525">
                <a:solidFill>
                  <a:schemeClr val="accent6"/>
                </a:solidFill>
              </a:ln>
              <a:effectLst/>
            </c:spPr>
          </c:marker>
          <c:trendline>
            <c:spPr>
              <a:ln w="19050" cap="rnd">
                <a:solidFill>
                  <a:schemeClr val="accent6"/>
                </a:solidFill>
                <a:prstDash val="sysDot"/>
              </a:ln>
              <a:effectLst/>
            </c:spPr>
            <c:trendlineType val="power"/>
            <c:dispRSqr val="0"/>
            <c:dispEq val="1"/>
            <c:trendlineLbl>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aseline="0"/>
                      <a:t>h</a:t>
                    </a:r>
                    <a:r>
                      <a:rPr lang="en-US" baseline="-25000"/>
                      <a:t>f</a:t>
                    </a:r>
                    <a:r>
                      <a:rPr lang="en-US" baseline="0"/>
                      <a:t> = 0.63h</a:t>
                    </a:r>
                    <a:r>
                      <a:rPr lang="en-US" baseline="-25000"/>
                      <a:t>i</a:t>
                    </a:r>
                    <a:r>
                      <a:rPr lang="en-US" baseline="0"/>
                      <a:t> </a:t>
                    </a:r>
                    <a:r>
                      <a:rPr lang="en-US" baseline="30000"/>
                      <a:t>0.71</a:t>
                    </a:r>
                    <a:endParaRPr lang="en-US"/>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errBars>
            <c:errDir val="y"/>
            <c:errBarType val="both"/>
            <c:errValType val="cust"/>
            <c:noEndCap val="0"/>
            <c:plus>
              <c:numRef>
                <c:f>Analysis!$H$19:$H$28</c:f>
                <c:numCache>
                  <c:formatCode>General</c:formatCode>
                  <c:ptCount val="10"/>
                  <c:pt idx="0">
                    <c:v>2.250000000000002E-2</c:v>
                  </c:pt>
                  <c:pt idx="1">
                    <c:v>2.4999999999999967E-2</c:v>
                  </c:pt>
                  <c:pt idx="2">
                    <c:v>2.5000000000000022E-2</c:v>
                  </c:pt>
                  <c:pt idx="3">
                    <c:v>1.749999999999996E-2</c:v>
                  </c:pt>
                  <c:pt idx="4">
                    <c:v>2.5000000000000022E-2</c:v>
                  </c:pt>
                  <c:pt idx="5">
                    <c:v>2.250000000000002E-2</c:v>
                  </c:pt>
                  <c:pt idx="6">
                    <c:v>2.7499999999999969E-2</c:v>
                  </c:pt>
                  <c:pt idx="7">
                    <c:v>2.7499999999999997E-2</c:v>
                  </c:pt>
                  <c:pt idx="8">
                    <c:v>1.7499999999999988E-2</c:v>
                  </c:pt>
                  <c:pt idx="9">
                    <c:v>1.0000000000000009E-2</c:v>
                  </c:pt>
                </c:numCache>
              </c:numRef>
            </c:plus>
            <c:minus>
              <c:numRef>
                <c:f>Analysis!$H$19:$H$28</c:f>
                <c:numCache>
                  <c:formatCode>General</c:formatCode>
                  <c:ptCount val="10"/>
                  <c:pt idx="0">
                    <c:v>2.250000000000002E-2</c:v>
                  </c:pt>
                  <c:pt idx="1">
                    <c:v>2.4999999999999967E-2</c:v>
                  </c:pt>
                  <c:pt idx="2">
                    <c:v>2.5000000000000022E-2</c:v>
                  </c:pt>
                  <c:pt idx="3">
                    <c:v>1.749999999999996E-2</c:v>
                  </c:pt>
                  <c:pt idx="4">
                    <c:v>2.5000000000000022E-2</c:v>
                  </c:pt>
                  <c:pt idx="5">
                    <c:v>2.250000000000002E-2</c:v>
                  </c:pt>
                  <c:pt idx="6">
                    <c:v>2.7499999999999969E-2</c:v>
                  </c:pt>
                  <c:pt idx="7">
                    <c:v>2.7499999999999997E-2</c:v>
                  </c:pt>
                  <c:pt idx="8">
                    <c:v>1.7499999999999988E-2</c:v>
                  </c:pt>
                  <c:pt idx="9">
                    <c:v>1.0000000000000009E-2</c:v>
                  </c:pt>
                </c:numCache>
              </c:numRef>
            </c:minus>
            <c:spPr>
              <a:noFill/>
              <a:ln w="9525" cap="flat" cmpd="sng" algn="ctr">
                <a:solidFill>
                  <a:schemeClr val="tx1">
                    <a:lumMod val="65000"/>
                    <a:lumOff val="35000"/>
                  </a:schemeClr>
                </a:solidFill>
                <a:round/>
              </a:ln>
              <a:effectLst/>
            </c:spPr>
          </c:errBars>
          <c:errBars>
            <c:errDir val="x"/>
            <c:errBarType val="both"/>
            <c:errValType val="fixedVal"/>
            <c:noEndCap val="0"/>
            <c:val val="1.0000000000000002E-3"/>
            <c:spPr>
              <a:noFill/>
              <a:ln w="9525" cap="flat" cmpd="sng" algn="ctr">
                <a:solidFill>
                  <a:schemeClr val="tx1">
                    <a:lumMod val="65000"/>
                    <a:lumOff val="35000"/>
                  </a:schemeClr>
                </a:solidFill>
                <a:round/>
              </a:ln>
              <a:effectLst/>
            </c:spPr>
          </c:errBars>
          <c:xVal>
            <c:numRef>
              <c:f>Analysis!$A$19:$A$28</c:f>
              <c:numCache>
                <c:formatCode>0.000</c:formatCode>
                <c:ptCount val="10"/>
                <c:pt idx="0">
                  <c:v>2</c:v>
                </c:pt>
                <c:pt idx="1">
                  <c:v>1.8</c:v>
                </c:pt>
                <c:pt idx="2">
                  <c:v>1.6</c:v>
                </c:pt>
                <c:pt idx="3">
                  <c:v>1.4</c:v>
                </c:pt>
                <c:pt idx="4">
                  <c:v>1.2</c:v>
                </c:pt>
                <c:pt idx="5">
                  <c:v>1</c:v>
                </c:pt>
                <c:pt idx="6">
                  <c:v>0.8</c:v>
                </c:pt>
                <c:pt idx="7">
                  <c:v>0.6</c:v>
                </c:pt>
                <c:pt idx="8">
                  <c:v>0.4</c:v>
                </c:pt>
                <c:pt idx="9">
                  <c:v>0.2</c:v>
                </c:pt>
              </c:numCache>
            </c:numRef>
          </c:xVal>
          <c:yVal>
            <c:numRef>
              <c:f>Analysis!$G$19:$G$28</c:f>
              <c:numCache>
                <c:formatCode>0.00</c:formatCode>
                <c:ptCount val="10"/>
                <c:pt idx="0">
                  <c:v>1.0024999999999999</c:v>
                </c:pt>
                <c:pt idx="1">
                  <c:v>0.9325</c:v>
                </c:pt>
                <c:pt idx="2">
                  <c:v>0.86249999999999993</c:v>
                </c:pt>
                <c:pt idx="3">
                  <c:v>0.81125000000000003</c:v>
                </c:pt>
                <c:pt idx="4">
                  <c:v>0.72750000000000004</c:v>
                </c:pt>
                <c:pt idx="5">
                  <c:v>0.64624999999999999</c:v>
                </c:pt>
                <c:pt idx="6">
                  <c:v>0.57999999999999996</c:v>
                </c:pt>
                <c:pt idx="7">
                  <c:v>0.47250000000000003</c:v>
                </c:pt>
                <c:pt idx="8">
                  <c:v>0.33124999999999999</c:v>
                </c:pt>
                <c:pt idx="9">
                  <c:v>0.185</c:v>
                </c:pt>
              </c:numCache>
            </c:numRef>
          </c:yVal>
          <c:smooth val="0"/>
          <c:extLst>
            <c:ext xmlns:c16="http://schemas.microsoft.com/office/drawing/2014/chart" uri="{C3380CC4-5D6E-409C-BE32-E72D297353CC}">
              <c16:uniqueId val="{00000001-6A4C-4204-BCF0-894E2A4A5B95}"/>
            </c:ext>
          </c:extLst>
        </c:ser>
        <c:dLbls>
          <c:showLegendKey val="0"/>
          <c:showVal val="0"/>
          <c:showCatName val="0"/>
          <c:showSerName val="0"/>
          <c:showPercent val="0"/>
          <c:showBubbleSize val="0"/>
        </c:dLbls>
        <c:axId val="1505456000"/>
        <c:axId val="1527511504"/>
      </c:scatterChart>
      <c:valAx>
        <c:axId val="15054560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Drop height (m)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7511504"/>
        <c:crosses val="autoZero"/>
        <c:crossBetween val="midCat"/>
      </c:valAx>
      <c:valAx>
        <c:axId val="15275115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Rebound</a:t>
                </a:r>
                <a:r>
                  <a:rPr lang="en-US" baseline="0"/>
                  <a:t> height (m)</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545600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Energy loss versus initial kinetic energy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errBars>
            <c:errDir val="y"/>
            <c:errBarType val="both"/>
            <c:errValType val="cust"/>
            <c:noEndCap val="0"/>
            <c:plus>
              <c:numRef>
                <c:f>Analysis!$P$19:$P$28</c:f>
                <c:numCache>
                  <c:formatCode>General</c:formatCode>
                  <c:ptCount val="10"/>
                  <c:pt idx="0">
                    <c:v>0.13712515586034926</c:v>
                  </c:pt>
                  <c:pt idx="1">
                    <c:v>0.14245140750670224</c:v>
                  </c:pt>
                  <c:pt idx="2">
                    <c:v>0.13093297101449292</c:v>
                  </c:pt>
                  <c:pt idx="3">
                    <c:v>7.7789387519260206E-2</c:v>
                  </c:pt>
                  <c:pt idx="4">
                    <c:v>9.9452319587628929E-2</c:v>
                  </c:pt>
                  <c:pt idx="5">
                    <c:v>7.543701644100588E-2</c:v>
                  </c:pt>
                  <c:pt idx="6">
                    <c:v>6.3890086206896513E-2</c:v>
                  </c:pt>
                  <c:pt idx="7">
                    <c:v>4.5451388888888861E-2</c:v>
                  </c:pt>
                  <c:pt idx="8">
                    <c:v>2.2246462264150942E-2</c:v>
                  </c:pt>
                  <c:pt idx="9">
                    <c:v>4.9662162162162253E-3</c:v>
                  </c:pt>
                </c:numCache>
              </c:numRef>
            </c:plus>
            <c:minus>
              <c:numRef>
                <c:f>Analysis!$P$19:$P$28</c:f>
                <c:numCache>
                  <c:formatCode>General</c:formatCode>
                  <c:ptCount val="10"/>
                  <c:pt idx="0">
                    <c:v>0.13712515586034926</c:v>
                  </c:pt>
                  <c:pt idx="1">
                    <c:v>0.14245140750670224</c:v>
                  </c:pt>
                  <c:pt idx="2">
                    <c:v>0.13093297101449292</c:v>
                  </c:pt>
                  <c:pt idx="3">
                    <c:v>7.7789387519260206E-2</c:v>
                  </c:pt>
                  <c:pt idx="4">
                    <c:v>9.9452319587628929E-2</c:v>
                  </c:pt>
                  <c:pt idx="5">
                    <c:v>7.543701644100588E-2</c:v>
                  </c:pt>
                  <c:pt idx="6">
                    <c:v>6.3890086206896513E-2</c:v>
                  </c:pt>
                  <c:pt idx="7">
                    <c:v>4.5451388888888861E-2</c:v>
                  </c:pt>
                  <c:pt idx="8">
                    <c:v>2.2246462264150942E-2</c:v>
                  </c:pt>
                  <c:pt idx="9">
                    <c:v>4.9662162162162253E-3</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Ref>
                <c:f>Analysis!$R$19:$R$28</c:f>
                <c:numCache>
                  <c:formatCode>General</c:formatCode>
                  <c:ptCount val="10"/>
                  <c:pt idx="0">
                    <c:v>5.7575000000000005E-3</c:v>
                  </c:pt>
                  <c:pt idx="1">
                    <c:v>5.7166666666666668E-3</c:v>
                  </c:pt>
                  <c:pt idx="2">
                    <c:v>5.6656250000000005E-3</c:v>
                  </c:pt>
                  <c:pt idx="3">
                    <c:v>5.5999999999999999E-3</c:v>
                  </c:pt>
                  <c:pt idx="4">
                    <c:v>5.5125000000000009E-3</c:v>
                  </c:pt>
                  <c:pt idx="5">
                    <c:v>5.3900000000000007E-3</c:v>
                  </c:pt>
                  <c:pt idx="6">
                    <c:v>5.2062499999999999E-3</c:v>
                  </c:pt>
                  <c:pt idx="7">
                    <c:v>4.8999999999999998E-3</c:v>
                  </c:pt>
                  <c:pt idx="8">
                    <c:v>4.2875000000000005E-3</c:v>
                  </c:pt>
                  <c:pt idx="9">
                    <c:v>2.4500000000000008E-3</c:v>
                  </c:pt>
                </c:numCache>
              </c:numRef>
            </c:plus>
            <c:minus>
              <c:numRef>
                <c:f>Analysis!$R$19:$R$28</c:f>
                <c:numCache>
                  <c:formatCode>General</c:formatCode>
                  <c:ptCount val="10"/>
                  <c:pt idx="0">
                    <c:v>5.7575000000000005E-3</c:v>
                  </c:pt>
                  <c:pt idx="1">
                    <c:v>5.7166666666666668E-3</c:v>
                  </c:pt>
                  <c:pt idx="2">
                    <c:v>5.6656250000000005E-3</c:v>
                  </c:pt>
                  <c:pt idx="3">
                    <c:v>5.5999999999999999E-3</c:v>
                  </c:pt>
                  <c:pt idx="4">
                    <c:v>5.5125000000000009E-3</c:v>
                  </c:pt>
                  <c:pt idx="5">
                    <c:v>5.3900000000000007E-3</c:v>
                  </c:pt>
                  <c:pt idx="6">
                    <c:v>5.2062499999999999E-3</c:v>
                  </c:pt>
                  <c:pt idx="7">
                    <c:v>4.8999999999999998E-3</c:v>
                  </c:pt>
                  <c:pt idx="8">
                    <c:v>4.2875000000000005E-3</c:v>
                  </c:pt>
                  <c:pt idx="9">
                    <c:v>2.4500000000000008E-3</c:v>
                  </c:pt>
                </c:numCache>
              </c:numRef>
            </c:minus>
            <c:spPr>
              <a:noFill/>
              <a:ln w="9525" cap="flat" cmpd="sng" algn="ctr">
                <a:solidFill>
                  <a:schemeClr val="tx1">
                    <a:lumMod val="65000"/>
                    <a:lumOff val="35000"/>
                  </a:schemeClr>
                </a:solidFill>
                <a:round/>
              </a:ln>
              <a:effectLst/>
            </c:spPr>
          </c:errBars>
          <c:xVal>
            <c:numRef>
              <c:f>Analysis!$Q$19:$Q$28</c:f>
              <c:numCache>
                <c:formatCode>0.00</c:formatCode>
                <c:ptCount val="10"/>
                <c:pt idx="0">
                  <c:v>11.515000000000001</c:v>
                </c:pt>
                <c:pt idx="1">
                  <c:v>10.290000000000001</c:v>
                </c:pt>
                <c:pt idx="2">
                  <c:v>9.0650000000000013</c:v>
                </c:pt>
                <c:pt idx="3">
                  <c:v>7.839999999999999</c:v>
                </c:pt>
                <c:pt idx="4">
                  <c:v>6.6150000000000011</c:v>
                </c:pt>
                <c:pt idx="5">
                  <c:v>5.3900000000000006</c:v>
                </c:pt>
                <c:pt idx="6">
                  <c:v>4.165</c:v>
                </c:pt>
                <c:pt idx="7" formatCode="0.000">
                  <c:v>2.94</c:v>
                </c:pt>
                <c:pt idx="8" formatCode="0.000">
                  <c:v>1.7150000000000003</c:v>
                </c:pt>
                <c:pt idx="9" formatCode="0.000">
                  <c:v>0.49000000000000016</c:v>
                </c:pt>
              </c:numCache>
            </c:numRef>
          </c:xVal>
          <c:yVal>
            <c:numRef>
              <c:f>Analysis!$O$19:$O$28</c:f>
              <c:numCache>
                <c:formatCode>0.0</c:formatCode>
                <c:ptCount val="10"/>
                <c:pt idx="0">
                  <c:v>6.1096875000000006</c:v>
                </c:pt>
                <c:pt idx="1">
                  <c:v>5.3134375000000009</c:v>
                </c:pt>
                <c:pt idx="2">
                  <c:v>4.5171875000000012</c:v>
                </c:pt>
                <c:pt idx="3" formatCode="0.00">
                  <c:v>3.6060937499999994</c:v>
                </c:pt>
                <c:pt idx="4">
                  <c:v>2.8940624999999995</c:v>
                </c:pt>
                <c:pt idx="5" formatCode="0.00">
                  <c:v>2.1667187500000002</c:v>
                </c:pt>
                <c:pt idx="6" formatCode="0.00">
                  <c:v>1.3475000000000006</c:v>
                </c:pt>
                <c:pt idx="7" formatCode="0.00">
                  <c:v>0.78093749999999973</c:v>
                </c:pt>
                <c:pt idx="8" formatCode="0.00">
                  <c:v>0.42109375000000027</c:v>
                </c:pt>
                <c:pt idx="9" formatCode="0.000">
                  <c:v>9.1875000000000082E-2</c:v>
                </c:pt>
              </c:numCache>
            </c:numRef>
          </c:yVal>
          <c:smooth val="0"/>
          <c:extLst>
            <c:ext xmlns:c16="http://schemas.microsoft.com/office/drawing/2014/chart" uri="{C3380CC4-5D6E-409C-BE32-E72D297353CC}">
              <c16:uniqueId val="{00000000-F03B-4366-BAB9-78EFD1D9FC6C}"/>
            </c:ext>
          </c:extLst>
        </c:ser>
        <c:dLbls>
          <c:showLegendKey val="0"/>
          <c:showVal val="0"/>
          <c:showCatName val="0"/>
          <c:showSerName val="0"/>
          <c:showPercent val="0"/>
          <c:showBubbleSize val="0"/>
        </c:dLbls>
        <c:axId val="1788913408"/>
        <c:axId val="1505853504"/>
      </c:scatterChart>
      <c:valAx>
        <c:axId val="17889134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Initial kinetic energy before collision (J)</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5853504"/>
        <c:crosses val="autoZero"/>
        <c:crossBetween val="midCat"/>
      </c:valAx>
      <c:valAx>
        <c:axId val="15058535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Energy loss during collision (J)</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891340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Coefficient of restitution versus drop height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movingAvg"/>
            <c:period val="2"/>
            <c:dispRSqr val="0"/>
            <c:dispEq val="0"/>
          </c:trendline>
          <c:errBars>
            <c:errDir val="y"/>
            <c:errBarType val="both"/>
            <c:errValType val="cust"/>
            <c:noEndCap val="0"/>
            <c:plus>
              <c:numRef>
                <c:f>'[basketball bounce secondary data.xlsx]Analysis'!$P$19:$P$28</c:f>
                <c:numCache>
                  <c:formatCode>General</c:formatCode>
                  <c:ptCount val="10"/>
                  <c:pt idx="0">
                    <c:v>1.0744810684289135E-2</c:v>
                  </c:pt>
                  <c:pt idx="1">
                    <c:v>1.3101413807363379E-2</c:v>
                  </c:pt>
                  <c:pt idx="2">
                    <c:v>1.4386637921867028E-2</c:v>
                  </c:pt>
                  <c:pt idx="3">
                    <c:v>1.5913775810902468E-2</c:v>
                  </c:pt>
                  <c:pt idx="4">
                    <c:v>1.8266671039267931E-2</c:v>
                  </c:pt>
                  <c:pt idx="5">
                    <c:v>1.9289507100025274E-2</c:v>
                  </c:pt>
                  <c:pt idx="6">
                    <c:v>2.7876920811755905E-2</c:v>
                  </c:pt>
                  <c:pt idx="7">
                    <c:v>3.6878732870660541E-2</c:v>
                  </c:pt>
                  <c:pt idx="8">
                    <c:v>5.0741148515286452E-2</c:v>
                  </c:pt>
                  <c:pt idx="9">
                    <c:v>8.0756377114924352E-2</c:v>
                  </c:pt>
                </c:numCache>
              </c:numRef>
            </c:plus>
            <c:minus>
              <c:numRef>
                <c:f>'[basketball bounce secondary data.xlsx]Analysis'!$P$19:$P$28</c:f>
                <c:numCache>
                  <c:formatCode>General</c:formatCode>
                  <c:ptCount val="10"/>
                  <c:pt idx="0">
                    <c:v>1.0744810684289135E-2</c:v>
                  </c:pt>
                  <c:pt idx="1">
                    <c:v>1.3101413807363379E-2</c:v>
                  </c:pt>
                  <c:pt idx="2">
                    <c:v>1.4386637921867028E-2</c:v>
                  </c:pt>
                  <c:pt idx="3">
                    <c:v>1.5913775810902468E-2</c:v>
                  </c:pt>
                  <c:pt idx="4">
                    <c:v>1.8266671039267931E-2</c:v>
                  </c:pt>
                  <c:pt idx="5">
                    <c:v>1.9289507100025274E-2</c:v>
                  </c:pt>
                  <c:pt idx="6">
                    <c:v>2.7876920811755905E-2</c:v>
                  </c:pt>
                  <c:pt idx="7">
                    <c:v>3.6878732870660541E-2</c:v>
                  </c:pt>
                  <c:pt idx="8">
                    <c:v>5.0741148515286452E-2</c:v>
                  </c:pt>
                  <c:pt idx="9">
                    <c:v>8.0756377114924352E-2</c:v>
                  </c:pt>
                </c:numCache>
              </c:numRef>
            </c:minus>
            <c:spPr>
              <a:noFill/>
              <a:ln w="9525" cap="flat" cmpd="sng" algn="ctr">
                <a:solidFill>
                  <a:schemeClr val="tx1">
                    <a:lumMod val="65000"/>
                    <a:lumOff val="35000"/>
                  </a:schemeClr>
                </a:solidFill>
                <a:round/>
              </a:ln>
              <a:effectLst/>
            </c:spPr>
          </c:errBars>
          <c:errBars>
            <c:errDir val="x"/>
            <c:errBarType val="both"/>
            <c:errValType val="fixedVal"/>
            <c:noEndCap val="0"/>
            <c:val val="1.0000000000000002E-3"/>
            <c:spPr>
              <a:noFill/>
              <a:ln w="9525" cap="flat" cmpd="sng" algn="ctr">
                <a:solidFill>
                  <a:schemeClr val="tx1">
                    <a:lumMod val="65000"/>
                    <a:lumOff val="35000"/>
                  </a:schemeClr>
                </a:solidFill>
                <a:round/>
              </a:ln>
              <a:effectLst/>
            </c:spPr>
          </c:errBars>
          <c:xVal>
            <c:numRef>
              <c:f>'[basketball bounce secondary data.xlsx]Analysis'!$A$19:$A$28</c:f>
              <c:numCache>
                <c:formatCode>0.000</c:formatCode>
                <c:ptCount val="10"/>
                <c:pt idx="0">
                  <c:v>2</c:v>
                </c:pt>
                <c:pt idx="1">
                  <c:v>1.8</c:v>
                </c:pt>
                <c:pt idx="2">
                  <c:v>1.6</c:v>
                </c:pt>
                <c:pt idx="3">
                  <c:v>1.4</c:v>
                </c:pt>
                <c:pt idx="4">
                  <c:v>1.2</c:v>
                </c:pt>
                <c:pt idx="5">
                  <c:v>1</c:v>
                </c:pt>
                <c:pt idx="6">
                  <c:v>0.8</c:v>
                </c:pt>
                <c:pt idx="7">
                  <c:v>0.6</c:v>
                </c:pt>
                <c:pt idx="8">
                  <c:v>0.4</c:v>
                </c:pt>
                <c:pt idx="9">
                  <c:v>0.2</c:v>
                </c:pt>
              </c:numCache>
            </c:numRef>
          </c:xVal>
          <c:yVal>
            <c:numRef>
              <c:f>'[basketball bounce secondary data.xlsx]Analysis'!$O$19:$O$28</c:f>
              <c:numCache>
                <c:formatCode>0.00</c:formatCode>
                <c:ptCount val="10"/>
                <c:pt idx="0">
                  <c:v>0.82773099160224151</c:v>
                </c:pt>
                <c:pt idx="1">
                  <c:v>0.83392793473431115</c:v>
                </c:pt>
                <c:pt idx="2">
                  <c:v>0.84160573382212422</c:v>
                </c:pt>
                <c:pt idx="3">
                  <c:v>0.85724763109562052</c:v>
                </c:pt>
                <c:pt idx="4">
                  <c:v>0.8660254037844386</c:v>
                </c:pt>
                <c:pt idx="5">
                  <c:v>0.87938156939069922</c:v>
                </c:pt>
                <c:pt idx="6">
                  <c:v>0.90690590516876346</c:v>
                </c:pt>
                <c:pt idx="7">
                  <c:v>0.92571962550770781</c:v>
                </c:pt>
                <c:pt idx="8">
                  <c:v>0.93198660731545879</c:v>
                </c:pt>
                <c:pt idx="9">
                  <c:v>0.94941446105797078</c:v>
                </c:pt>
              </c:numCache>
            </c:numRef>
          </c:yVal>
          <c:smooth val="0"/>
          <c:extLst>
            <c:ext xmlns:c16="http://schemas.microsoft.com/office/drawing/2014/chart" uri="{C3380CC4-5D6E-409C-BE32-E72D297353CC}">
              <c16:uniqueId val="{00000001-9377-4A80-A15D-E06DD9378C32}"/>
            </c:ext>
          </c:extLst>
        </c:ser>
        <c:dLbls>
          <c:showLegendKey val="0"/>
          <c:showVal val="0"/>
          <c:showCatName val="0"/>
          <c:showSerName val="0"/>
          <c:showPercent val="0"/>
          <c:showBubbleSize val="0"/>
        </c:dLbls>
        <c:axId val="1370516879"/>
        <c:axId val="1068027231"/>
      </c:scatterChart>
      <c:valAx>
        <c:axId val="137051687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drop height (m)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8027231"/>
        <c:crosses val="autoZero"/>
        <c:crossBetween val="midCat"/>
      </c:valAx>
      <c:valAx>
        <c:axId val="10680272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coefficient of restitution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051687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velocity</a:t>
            </a:r>
            <a:r>
              <a:rPr lang="en-US" baseline="0"/>
              <a:t> after collision versus velocity before collision</a:t>
            </a:r>
            <a:endParaRPr lang="en-US"/>
          </a:p>
        </c:rich>
      </c:tx>
      <c:layout>
        <c:manualLayout>
          <c:xMode val="edge"/>
          <c:yMode val="edge"/>
          <c:x val="0.16039566929133858"/>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errBars>
            <c:errDir val="y"/>
            <c:errBarType val="both"/>
            <c:errValType val="cust"/>
            <c:noEndCap val="0"/>
            <c:plus>
              <c:numRef>
                <c:f>Analysis!$L$19:$L$28</c:f>
                <c:numCache>
                  <c:formatCode>General</c:formatCode>
                  <c:ptCount val="10"/>
                  <c:pt idx="0">
                    <c:v>5.2872674280386001E-2</c:v>
                  </c:pt>
                  <c:pt idx="1">
                    <c:v>6.1496057094918566E-2</c:v>
                  </c:pt>
                  <c:pt idx="2">
                    <c:v>6.3909844493431178E-2</c:v>
                  </c:pt>
                  <c:pt idx="3">
                    <c:v>6.6875202213273699E-2</c:v>
                  </c:pt>
                  <c:pt idx="4">
                    <c:v>7.1162814690637344E-2</c:v>
                  </c:pt>
                  <c:pt idx="5">
                    <c:v>6.8591162141104167E-2</c:v>
                  </c:pt>
                  <c:pt idx="6">
                    <c:v>9.0039193455226263E-2</c:v>
                  </c:pt>
                  <c:pt idx="7">
                    <c:v>0.10188603220345449</c:v>
                  </c:pt>
                  <c:pt idx="8">
                    <c:v>0.10693853387425067</c:v>
                  </c:pt>
                  <c:pt idx="9">
                    <c:v>8.7083888552410671E-2</c:v>
                  </c:pt>
                </c:numCache>
              </c:numRef>
            </c:plus>
            <c:minus>
              <c:numRef>
                <c:f>Analysis!$L$19:$L$28</c:f>
                <c:numCache>
                  <c:formatCode>General</c:formatCode>
                  <c:ptCount val="10"/>
                  <c:pt idx="0">
                    <c:v>5.2872674280386001E-2</c:v>
                  </c:pt>
                  <c:pt idx="1">
                    <c:v>6.1496057094918566E-2</c:v>
                  </c:pt>
                  <c:pt idx="2">
                    <c:v>6.3909844493431178E-2</c:v>
                  </c:pt>
                  <c:pt idx="3">
                    <c:v>6.6875202213273699E-2</c:v>
                  </c:pt>
                  <c:pt idx="4">
                    <c:v>7.1162814690637344E-2</c:v>
                  </c:pt>
                  <c:pt idx="5">
                    <c:v>6.8591162141104167E-2</c:v>
                  </c:pt>
                  <c:pt idx="6">
                    <c:v>9.0039193455226263E-2</c:v>
                  </c:pt>
                  <c:pt idx="7">
                    <c:v>0.10188603220345449</c:v>
                  </c:pt>
                  <c:pt idx="8">
                    <c:v>0.10693853387425067</c:v>
                  </c:pt>
                  <c:pt idx="9">
                    <c:v>8.7083888552410671E-2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Ref>
                <c:f>Analysis!$J$19:$J$28</c:f>
                <c:numCache>
                  <c:formatCode>General</c:formatCode>
                  <c:ptCount val="10"/>
                  <c:pt idx="0">
                    <c:v>1.6274670018532333E-3</c:v>
                  </c:pt>
                  <c:pt idx="1">
                    <c:v>1.7232809528326953E-3</c:v>
                  </c:pt>
                  <c:pt idx="2">
                    <c:v>1.8382901693279052E-3</c:v>
                  </c:pt>
                  <c:pt idx="3">
                    <c:v>1.9798991457138371E-3</c:v>
                  </c:pt>
                  <c:pt idx="4">
                    <c:v>2.1602471443946669E-3</c:v>
                  </c:pt>
                  <c:pt idx="5">
                    <c:v>2.4009806073896911E-3</c:v>
                  </c:pt>
                  <c:pt idx="6">
                    <c:v>2.7456267042507143E-3</c:v>
                  </c:pt>
                  <c:pt idx="7">
                    <c:v>3.2998336824745511E-3</c:v>
                  </c:pt>
                  <c:pt idx="8">
                    <c:v>4.4271975786751572E-3</c:v>
                  </c:pt>
                  <c:pt idx="9">
                    <c:v>9.8999899979995143E-3</c:v>
                  </c:pt>
                </c:numCache>
              </c:numRef>
            </c:plus>
            <c:minus>
              <c:numRef>
                <c:f>Analysis!$J$19:$J$28</c:f>
                <c:numCache>
                  <c:formatCode>General</c:formatCode>
                  <c:ptCount val="10"/>
                  <c:pt idx="0">
                    <c:v>1.6274670018532333E-3</c:v>
                  </c:pt>
                  <c:pt idx="1">
                    <c:v>1.7232809528326953E-3</c:v>
                  </c:pt>
                  <c:pt idx="2">
                    <c:v>1.8382901693279052E-3</c:v>
                  </c:pt>
                  <c:pt idx="3">
                    <c:v>1.9798991457138371E-3</c:v>
                  </c:pt>
                  <c:pt idx="4">
                    <c:v>2.1602471443946669E-3</c:v>
                  </c:pt>
                  <c:pt idx="5">
                    <c:v>2.4009806073896911E-3</c:v>
                  </c:pt>
                  <c:pt idx="6">
                    <c:v>2.7456267042507143E-3</c:v>
                  </c:pt>
                  <c:pt idx="7">
                    <c:v>3.2998336824745511E-3</c:v>
                  </c:pt>
                  <c:pt idx="8">
                    <c:v>4.4271975786751572E-3</c:v>
                  </c:pt>
                  <c:pt idx="9">
                    <c:v>9.8999899979995143E-3</c:v>
                  </c:pt>
                </c:numCache>
              </c:numRef>
            </c:minus>
            <c:spPr>
              <a:noFill/>
              <a:ln w="9525" cap="flat" cmpd="sng" algn="ctr">
                <a:solidFill>
                  <a:schemeClr val="tx1">
                    <a:lumMod val="65000"/>
                    <a:lumOff val="35000"/>
                  </a:schemeClr>
                </a:solidFill>
                <a:round/>
              </a:ln>
              <a:effectLst/>
            </c:spPr>
          </c:errBars>
          <c:xVal>
            <c:numRef>
              <c:f>Analysis!$I$19:$I$28</c:f>
              <c:numCache>
                <c:formatCode>0.000</c:formatCode>
                <c:ptCount val="10"/>
                <c:pt idx="0">
                  <c:v>6.0702553488300639</c:v>
                </c:pt>
                <c:pt idx="1">
                  <c:v>5.7382924289373758</c:v>
                </c:pt>
                <c:pt idx="2">
                  <c:v>5.3859075372679772</c:v>
                </c:pt>
                <c:pt idx="3">
                  <c:v>5.0087922695995291</c:v>
                </c:pt>
                <c:pt idx="4">
                  <c:v>4.6008694830433958</c:v>
                </c:pt>
                <c:pt idx="5">
                  <c:v>4.1530711527735713</c:v>
                </c:pt>
                <c:pt idx="6">
                  <c:v>3.6507533469134836</c:v>
                </c:pt>
                <c:pt idx="7">
                  <c:v>3.0672463220289301</c:v>
                </c:pt>
                <c:pt idx="8">
                  <c:v>2.3426480742954117</c:v>
                </c:pt>
                <c:pt idx="9">
                  <c:v>1.2521980673998825</c:v>
                </c:pt>
              </c:numCache>
            </c:numRef>
          </c:xVal>
          <c:yVal>
            <c:numRef>
              <c:f>Analysis!$K$19:$K$28</c:f>
              <c:numCache>
                <c:formatCode>0.00</c:formatCode>
                <c:ptCount val="10"/>
                <c:pt idx="0">
                  <c:v>4.1589662177036253</c:v>
                </c:pt>
                <c:pt idx="1">
                  <c:v>3.9906139878469831</c:v>
                </c:pt>
                <c:pt idx="2">
                  <c:v>3.8148394461628392</c:v>
                </c:pt>
                <c:pt idx="3">
                  <c:v>3.6808287110377744</c:v>
                </c:pt>
                <c:pt idx="4">
                  <c:v>3.4506521122825466</c:v>
                </c:pt>
                <c:pt idx="5">
                  <c:v>3.2116195291472494</c:v>
                </c:pt>
                <c:pt idx="6">
                  <c:v>3.0026654825338102</c:v>
                </c:pt>
                <c:pt idx="7">
                  <c:v>2.6284976697726026</c:v>
                </c:pt>
                <c:pt idx="8" formatCode="0.0">
                  <c:v>2.0348218595248087</c:v>
                </c:pt>
                <c:pt idx="9">
                  <c:v>1.128716084761797</c:v>
                </c:pt>
              </c:numCache>
            </c:numRef>
          </c:yVal>
          <c:smooth val="0"/>
          <c:extLst>
            <c:ext xmlns:c16="http://schemas.microsoft.com/office/drawing/2014/chart" uri="{C3380CC4-5D6E-409C-BE32-E72D297353CC}">
              <c16:uniqueId val="{00000001-8A2C-4D86-AB85-CE04DACF2D38}"/>
            </c:ext>
          </c:extLst>
        </c:ser>
        <c:dLbls>
          <c:showLegendKey val="0"/>
          <c:showVal val="0"/>
          <c:showCatName val="0"/>
          <c:showSerName val="0"/>
          <c:showPercent val="0"/>
          <c:showBubbleSize val="0"/>
        </c:dLbls>
        <c:axId val="1945608688"/>
        <c:axId val="1527518992"/>
      </c:scatterChart>
      <c:valAx>
        <c:axId val="194560868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initial velocity (m/s)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7518992"/>
        <c:crosses val="autoZero"/>
        <c:crossBetween val="midCat"/>
      </c:valAx>
      <c:valAx>
        <c:axId val="1527518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final velocity (m/s)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56086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0.12578</cdr:x>
      <cdr:y>0.40112</cdr:y>
    </cdr:from>
    <cdr:to>
      <cdr:x>0.5</cdr:x>
      <cdr:y>0.86542</cdr:y>
    </cdr:to>
    <cdr:cxnSp macro="">
      <cdr:nvCxnSpPr>
        <cdr:cNvPr id="3" name="Straight Connector 2">
          <a:extLst xmlns:a="http://schemas.openxmlformats.org/drawingml/2006/main">
            <a:ext uri="{FF2B5EF4-FFF2-40B4-BE49-F238E27FC236}">
              <a16:creationId xmlns:a16="http://schemas.microsoft.com/office/drawing/2014/main" id="{EF4A2908-448E-40BD-9E73-31B9475596E0}"/>
            </a:ext>
          </a:extLst>
        </cdr:cNvPr>
        <cdr:cNvCxnSpPr/>
      </cdr:nvCxnSpPr>
      <cdr:spPr>
        <a:xfrm xmlns:a="http://schemas.openxmlformats.org/drawingml/2006/main" flipV="1">
          <a:off x="676275" y="1703387"/>
          <a:ext cx="2012156" cy="1971676"/>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0.37555</cdr:x>
      <cdr:y>0.13869</cdr:y>
    </cdr:from>
    <cdr:to>
      <cdr:x>0.88308</cdr:x>
      <cdr:y>0.49196</cdr:y>
    </cdr:to>
    <cdr:cxnSp macro="">
      <cdr:nvCxnSpPr>
        <cdr:cNvPr id="5" name="Straight Connector 4">
          <a:extLst xmlns:a="http://schemas.openxmlformats.org/drawingml/2006/main">
            <a:ext uri="{FF2B5EF4-FFF2-40B4-BE49-F238E27FC236}">
              <a16:creationId xmlns:a16="http://schemas.microsoft.com/office/drawing/2014/main" id="{6D23B797-1113-4E2F-9203-1F70CD202C1B}"/>
            </a:ext>
          </a:extLst>
        </cdr:cNvPr>
        <cdr:cNvCxnSpPr/>
      </cdr:nvCxnSpPr>
      <cdr:spPr>
        <a:xfrm xmlns:a="http://schemas.openxmlformats.org/drawingml/2006/main" flipV="1">
          <a:off x="2019300" y="588962"/>
          <a:ext cx="2728912" cy="150018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6C67F6-4648-4E6C-B1B8-9CC4B3AA6A7C}" type="datetimeFigureOut">
              <a:rPr lang="en-US" smtClean="0"/>
              <a:t>21-Jul-20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4E352D-3A8D-4D43-A7A7-170877CE9495}" type="slidenum">
              <a:rPr lang="en-US" smtClean="0"/>
              <a:t>‹#›</a:t>
            </a:fld>
            <a:endParaRPr lang="en-US"/>
          </a:p>
        </p:txBody>
      </p:sp>
    </p:spTree>
    <p:extLst>
      <p:ext uri="{BB962C8B-B14F-4D97-AF65-F5344CB8AC3E}">
        <p14:creationId xmlns:p14="http://schemas.microsoft.com/office/powerpoint/2010/main" val="3098770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of presentation:</a:t>
            </a:r>
          </a:p>
          <a:p>
            <a:r>
              <a:rPr lang="en-US" dirty="0"/>
              <a:t>Introduce guide to report writing and demonstrate how it addresses key knowledge of AOS 3</a:t>
            </a:r>
          </a:p>
          <a:p>
            <a:r>
              <a:rPr lang="en-US" dirty="0"/>
              <a:t>Give an example of data analysis on secondary data</a:t>
            </a:r>
          </a:p>
          <a:p>
            <a:r>
              <a:rPr lang="en-US" dirty="0"/>
              <a:t>Give possible rubrics for assessing AOS 3</a:t>
            </a:r>
          </a:p>
          <a:p>
            <a:r>
              <a:rPr lang="en-US" dirty="0"/>
              <a:t>To do: modify reporting guide to improve section on background info, modify rubric criteria to more closely align with key knowledge, use one example throughout report guide? Assessing logbook and poster – include also in rubric </a:t>
            </a:r>
          </a:p>
          <a:p>
            <a:endParaRPr lang="en-US" dirty="0"/>
          </a:p>
        </p:txBody>
      </p:sp>
      <p:sp>
        <p:nvSpPr>
          <p:cNvPr id="4" name="Slide Number Placeholder 3"/>
          <p:cNvSpPr>
            <a:spLocks noGrp="1"/>
          </p:cNvSpPr>
          <p:nvPr>
            <p:ph type="sldNum" sz="quarter" idx="5"/>
          </p:nvPr>
        </p:nvSpPr>
        <p:spPr/>
        <p:txBody>
          <a:bodyPr/>
          <a:lstStyle/>
          <a:p>
            <a:fld id="{1B4E352D-3A8D-4D43-A7A7-170877CE9495}" type="slidenum">
              <a:rPr lang="en-US" smtClean="0"/>
              <a:t>1</a:t>
            </a:fld>
            <a:endParaRPr lang="en-US"/>
          </a:p>
        </p:txBody>
      </p:sp>
    </p:spTree>
    <p:extLst>
      <p:ext uri="{BB962C8B-B14F-4D97-AF65-F5344CB8AC3E}">
        <p14:creationId xmlns:p14="http://schemas.microsoft.com/office/powerpoint/2010/main" val="1282318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 </a:t>
            </a:r>
          </a:p>
          <a:p>
            <a:pPr marL="228600" indent="-228600">
              <a:buAutoNum type="arabicPeriod"/>
            </a:pPr>
            <a:r>
              <a:rPr lang="en-US" dirty="0"/>
              <a:t>Can be primary or secondary quantitative data</a:t>
            </a:r>
          </a:p>
          <a:p>
            <a:pPr marL="228600" indent="-228600">
              <a:buAutoNum type="arabicPeriod"/>
            </a:pPr>
            <a:r>
              <a:rPr lang="en-US" dirty="0"/>
              <a:t>Uses one continuous independent variable</a:t>
            </a:r>
          </a:p>
          <a:p>
            <a:pPr marL="228600" indent="-228600">
              <a:buAutoNum type="arabicPeriod"/>
            </a:pPr>
            <a:r>
              <a:rPr lang="en-US" dirty="0"/>
              <a:t>Needs to follow template of Title, intro, methodology, record of results, discussion, conclusion, references and acknowledgement</a:t>
            </a:r>
          </a:p>
          <a:p>
            <a:pPr marL="228600" indent="-228600">
              <a:buAutoNum type="arabicPeriod"/>
            </a:pPr>
            <a:r>
              <a:rPr lang="en-US" dirty="0"/>
              <a:t>Must maintain a logbook</a:t>
            </a:r>
          </a:p>
          <a:p>
            <a:endParaRPr lang="en-US" dirty="0"/>
          </a:p>
        </p:txBody>
      </p:sp>
      <p:sp>
        <p:nvSpPr>
          <p:cNvPr id="4" name="Slide Number Placeholder 3"/>
          <p:cNvSpPr>
            <a:spLocks noGrp="1"/>
          </p:cNvSpPr>
          <p:nvPr>
            <p:ph type="sldNum" sz="quarter" idx="5"/>
          </p:nvPr>
        </p:nvSpPr>
        <p:spPr/>
        <p:txBody>
          <a:bodyPr/>
          <a:lstStyle/>
          <a:p>
            <a:fld id="{1B4E352D-3A8D-4D43-A7A7-170877CE9495}" type="slidenum">
              <a:rPr lang="en-US" smtClean="0"/>
              <a:t>3</a:t>
            </a:fld>
            <a:endParaRPr lang="en-US"/>
          </a:p>
        </p:txBody>
      </p:sp>
    </p:spTree>
    <p:extLst>
      <p:ext uri="{BB962C8B-B14F-4D97-AF65-F5344CB8AC3E}">
        <p14:creationId xmlns:p14="http://schemas.microsoft.com/office/powerpoint/2010/main" val="2264991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499D-1312-45CF-9139-80BB906F6E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65A249-01CB-4DD7-8C45-85C92D5ABB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6132EF-4BB9-424F-85EB-D7C00E64652F}"/>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C5637909-A243-4D72-8537-2951DF26D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FAA4AA-9961-47FD-9EB5-5A6B1DDA153A}"/>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774426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D5BA7-7636-4126-B43C-B11F3E35BB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D88F09-EBBD-4C49-92E2-FE7BD6CB21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BF6F60-7504-43CF-ABAD-2BBB33257691}"/>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CEC3B291-61CB-4531-BFEE-2FE899EAD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B01CBC-A645-40B1-8575-644249B07460}"/>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97478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8B3CBD-882F-4C8A-90D4-3B246498C1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9314AB-C601-4ED3-ADD6-70329859D6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AC46A-0694-46D9-9625-A0198632571D}"/>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2430C9A2-6311-4CCC-B1D3-742F01DB0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EED496-EC53-48CF-BE2A-2AB8936AEB15}"/>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2204580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E7575-2359-4EEC-8EAC-3997A67F80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082E47-BF68-42FF-8DE3-816E305D7C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4A9165-4C30-4D9D-AE2B-AB535A920D49}"/>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0A3340BB-88BB-4CF0-BC6D-DFDA2767EE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9A358-ABA5-4978-8ECE-E58C9598F4B2}"/>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91006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BD299-CA5F-4E31-A604-36C570E0EC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6657E2-F47B-4D00-9630-16CCDC1AC3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7BE199-CAE4-4614-9259-11AF2A4D9D49}"/>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1E43A3A1-00F4-4E34-BE5A-9180A6E25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2DED6-6CC5-4E31-9DA7-1A1141760F5E}"/>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406955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F9322-48BC-4795-B584-494DB35E8F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A1F5A2-EA91-48AB-BB32-A61CC502D0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115CAD-542B-4934-82F8-6DBA093140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93DFFB-9BF7-4605-B855-E5F08A1DC5D3}"/>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6" name="Footer Placeholder 5">
            <a:extLst>
              <a:ext uri="{FF2B5EF4-FFF2-40B4-BE49-F238E27FC236}">
                <a16:creationId xmlns:a16="http://schemas.microsoft.com/office/drawing/2014/main" id="{9E85DB46-DE24-44B6-8015-31A36BBC22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3B98E9-D5FA-433F-ACFA-F3F2302F99DB}"/>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3887346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81F29-319E-43DA-A5C4-9737E20B51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461279-0F7B-4A50-B62D-7E27162ECA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E8AFF6-7288-4784-B6F7-25B7C2E829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AB50F0-5A76-49E1-B31F-A5727B431A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2CE673-2A4A-4F20-93C8-225734759A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8345D9-4BA8-42CF-9F58-CBC0A56CC9D0}"/>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8" name="Footer Placeholder 7">
            <a:extLst>
              <a:ext uri="{FF2B5EF4-FFF2-40B4-BE49-F238E27FC236}">
                <a16:creationId xmlns:a16="http://schemas.microsoft.com/office/drawing/2014/main" id="{367724F1-9520-46F5-8443-EBFC199C9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0AE771-E2A9-4623-915A-8A2C853E04BD}"/>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170794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50B-F829-4799-92F0-9F72E999BC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C70FF5-60B6-4C03-B3C2-F38E7F9AF7B2}"/>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4" name="Footer Placeholder 3">
            <a:extLst>
              <a:ext uri="{FF2B5EF4-FFF2-40B4-BE49-F238E27FC236}">
                <a16:creationId xmlns:a16="http://schemas.microsoft.com/office/drawing/2014/main" id="{9B65E493-1A3D-49F8-A0FE-80748CC0A0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CA1DE3-2B8C-4D72-BD72-570BDB110DA8}"/>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264152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66DA5D-453E-4F1D-8F68-8BED3A7EABD9}"/>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3" name="Footer Placeholder 2">
            <a:extLst>
              <a:ext uri="{FF2B5EF4-FFF2-40B4-BE49-F238E27FC236}">
                <a16:creationId xmlns:a16="http://schemas.microsoft.com/office/drawing/2014/main" id="{11D8183A-AB58-41C2-B550-33E3F831A0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92A50C-4FCE-48BF-83D3-8F5CF596B2D1}"/>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3315340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DA6C2-3E5E-45EE-8B9D-BE4325792C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9F0ED3-9F50-4AD6-922E-DE715E8E11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F4BF6B-D223-4423-8972-27B897B71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8D380B-A8E2-4618-AF1E-B6E9E0250B12}"/>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6" name="Footer Placeholder 5">
            <a:extLst>
              <a:ext uri="{FF2B5EF4-FFF2-40B4-BE49-F238E27FC236}">
                <a16:creationId xmlns:a16="http://schemas.microsoft.com/office/drawing/2014/main" id="{C6EEC27C-B813-44A8-80B3-952151B4E8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7BB7D8-9327-481E-8E72-E39EE537184C}"/>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2015252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17795-4332-496F-8ED4-68AE0AF83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796E51-2D49-46CE-87F9-C218B8282D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7D955F-56A0-4427-A769-179C4B294A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091914-BCE2-4A6D-BD1A-A4B6BCB6FFAC}"/>
              </a:ext>
            </a:extLst>
          </p:cNvPr>
          <p:cNvSpPr>
            <a:spLocks noGrp="1"/>
          </p:cNvSpPr>
          <p:nvPr>
            <p:ph type="dt" sz="half" idx="10"/>
          </p:nvPr>
        </p:nvSpPr>
        <p:spPr/>
        <p:txBody>
          <a:bodyPr/>
          <a:lstStyle/>
          <a:p>
            <a:fld id="{C15B4288-D772-4225-9BBD-A897F515A69B}" type="datetimeFigureOut">
              <a:rPr lang="en-US" smtClean="0"/>
              <a:t>21-Jul-20</a:t>
            </a:fld>
            <a:endParaRPr lang="en-US"/>
          </a:p>
        </p:txBody>
      </p:sp>
      <p:sp>
        <p:nvSpPr>
          <p:cNvPr id="6" name="Footer Placeholder 5">
            <a:extLst>
              <a:ext uri="{FF2B5EF4-FFF2-40B4-BE49-F238E27FC236}">
                <a16:creationId xmlns:a16="http://schemas.microsoft.com/office/drawing/2014/main" id="{A3B185AA-190C-48B4-A03C-409AD54A9B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6924AD-58CF-4410-A6FC-603D18A3EE38}"/>
              </a:ext>
            </a:extLst>
          </p:cNvPr>
          <p:cNvSpPr>
            <a:spLocks noGrp="1"/>
          </p:cNvSpPr>
          <p:nvPr>
            <p:ph type="sldNum" sz="quarter" idx="12"/>
          </p:nvPr>
        </p:nvSpPr>
        <p:spPr/>
        <p:txBody>
          <a:bodyPr/>
          <a:lstStyle/>
          <a:p>
            <a:fld id="{D9F2DDC6-CB86-4556-AE86-48F66A0FD4C8}" type="slidenum">
              <a:rPr lang="en-US" smtClean="0"/>
              <a:t>‹#›</a:t>
            </a:fld>
            <a:endParaRPr lang="en-US"/>
          </a:p>
        </p:txBody>
      </p:sp>
    </p:spTree>
    <p:extLst>
      <p:ext uri="{BB962C8B-B14F-4D97-AF65-F5344CB8AC3E}">
        <p14:creationId xmlns:p14="http://schemas.microsoft.com/office/powerpoint/2010/main" val="52852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E54C28-822D-428A-9FD6-7C88E3F36A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EB4513-2430-4E82-B434-005C3586FE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E0DD39-2E14-4812-B49A-79E7E6867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5B4288-D772-4225-9BBD-A897F515A69B}" type="datetimeFigureOut">
              <a:rPr lang="en-US" smtClean="0"/>
              <a:t>21-Jul-20</a:t>
            </a:fld>
            <a:endParaRPr lang="en-US"/>
          </a:p>
        </p:txBody>
      </p:sp>
      <p:sp>
        <p:nvSpPr>
          <p:cNvPr id="5" name="Footer Placeholder 4">
            <a:extLst>
              <a:ext uri="{FF2B5EF4-FFF2-40B4-BE49-F238E27FC236}">
                <a16:creationId xmlns:a16="http://schemas.microsoft.com/office/drawing/2014/main" id="{7301CC13-A9A8-43C7-B5FC-46E115DFB5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AD1786-9208-4701-ACAD-50E1527D04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F2DDC6-CB86-4556-AE86-48F66A0FD4C8}" type="slidenum">
              <a:rPr lang="en-US" smtClean="0"/>
              <a:t>‹#›</a:t>
            </a:fld>
            <a:endParaRPr lang="en-US"/>
          </a:p>
        </p:txBody>
      </p:sp>
    </p:spTree>
    <p:extLst>
      <p:ext uri="{BB962C8B-B14F-4D97-AF65-F5344CB8AC3E}">
        <p14:creationId xmlns:p14="http://schemas.microsoft.com/office/powerpoint/2010/main" val="164669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vcaa.vic.edu.au/curriculum/vce/vce-study-designs/Physics/advice-for-teachers/Pages/DesigningScientificInvestigations.aspx" TargetMode="External"/><Relationship Id="rId2" Type="http://schemas.openxmlformats.org/officeDocument/2006/relationships/hyperlink" Target="https://www.vcaa.vic.edu.au/Documents/vce/adjustedSD2020/2020PhysicsSD.pdf" TargetMode="External"/><Relationship Id="rId1" Type="http://schemas.openxmlformats.org/officeDocument/2006/relationships/slideLayout" Target="../slideLayouts/slideLayout2.xml"/><Relationship Id="rId4" Type="http://schemas.openxmlformats.org/officeDocument/2006/relationships/hyperlink" Target="https://www.vcaa.vic.edu.au/curriculum/vce/vce-study-designs/Physics/advice-for-teachers/Pages/MeasurementinScienceOverview.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02174D0-0EB7-40CF-8FB6-D42063B86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E88A8-7C00-4519-955D-E8CA46819E24}"/>
              </a:ext>
            </a:extLst>
          </p:cNvPr>
          <p:cNvSpPr>
            <a:spLocks noGrp="1"/>
          </p:cNvSpPr>
          <p:nvPr>
            <p:ph type="ctrTitle"/>
          </p:nvPr>
        </p:nvSpPr>
        <p:spPr>
          <a:xfrm>
            <a:off x="841248" y="2957665"/>
            <a:ext cx="9162288" cy="2614231"/>
          </a:xfrm>
        </p:spPr>
        <p:txBody>
          <a:bodyPr anchor="t">
            <a:normAutofit/>
          </a:bodyPr>
          <a:lstStyle/>
          <a:p>
            <a:pPr algn="l"/>
            <a:r>
              <a:rPr lang="en-US" sz="5200"/>
              <a:t>Data and Data analysis</a:t>
            </a:r>
          </a:p>
        </p:txBody>
      </p:sp>
      <p:sp>
        <p:nvSpPr>
          <p:cNvPr id="3" name="Subtitle 2">
            <a:extLst>
              <a:ext uri="{FF2B5EF4-FFF2-40B4-BE49-F238E27FC236}">
                <a16:creationId xmlns:a16="http://schemas.microsoft.com/office/drawing/2014/main" id="{316FB610-8C7F-4871-AFE0-B79D8EA24F46}"/>
              </a:ext>
            </a:extLst>
          </p:cNvPr>
          <p:cNvSpPr>
            <a:spLocks noGrp="1"/>
          </p:cNvSpPr>
          <p:nvPr>
            <p:ph type="subTitle" idx="1"/>
          </p:nvPr>
        </p:nvSpPr>
        <p:spPr>
          <a:xfrm>
            <a:off x="859536" y="1114380"/>
            <a:ext cx="9144000" cy="1671557"/>
          </a:xfrm>
        </p:spPr>
        <p:txBody>
          <a:bodyPr anchor="b">
            <a:normAutofit/>
          </a:bodyPr>
          <a:lstStyle/>
          <a:p>
            <a:pPr algn="l"/>
            <a:r>
              <a:rPr lang="en-US"/>
              <a:t>A guide to reporting on practical work in VCE </a:t>
            </a:r>
          </a:p>
        </p:txBody>
      </p:sp>
    </p:spTree>
    <p:extLst>
      <p:ext uri="{BB962C8B-B14F-4D97-AF65-F5344CB8AC3E}">
        <p14:creationId xmlns:p14="http://schemas.microsoft.com/office/powerpoint/2010/main" val="1180308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8A2A-2037-4CD0-B042-1FDFE72B3F5D}"/>
              </a:ext>
            </a:extLst>
          </p:cNvPr>
          <p:cNvSpPr>
            <a:spLocks noGrp="1"/>
          </p:cNvSpPr>
          <p:nvPr>
            <p:ph type="title"/>
          </p:nvPr>
        </p:nvSpPr>
        <p:spPr/>
        <p:txBody>
          <a:bodyPr/>
          <a:lstStyle/>
          <a:p>
            <a:r>
              <a:rPr lang="en-US" dirty="0"/>
              <a:t>Elastic characteristics of the ball</a:t>
            </a:r>
          </a:p>
        </p:txBody>
      </p:sp>
      <p:sp>
        <p:nvSpPr>
          <p:cNvPr id="4" name="Content Placeholder 3">
            <a:extLst>
              <a:ext uri="{FF2B5EF4-FFF2-40B4-BE49-F238E27FC236}">
                <a16:creationId xmlns:a16="http://schemas.microsoft.com/office/drawing/2014/main" id="{9AC58978-9F65-4411-8004-5326E5D6E338}"/>
              </a:ext>
            </a:extLst>
          </p:cNvPr>
          <p:cNvSpPr>
            <a:spLocks noGrp="1"/>
          </p:cNvSpPr>
          <p:nvPr>
            <p:ph sz="half" idx="2"/>
          </p:nvPr>
        </p:nvSpPr>
        <p:spPr/>
        <p:txBody>
          <a:bodyPr/>
          <a:lstStyle/>
          <a:p>
            <a:pPr marL="0" indent="0">
              <a:buNone/>
            </a:pPr>
            <a:r>
              <a:rPr lang="en-US" dirty="0"/>
              <a:t>Data seems to have two distinct linear regions:</a:t>
            </a:r>
          </a:p>
          <a:p>
            <a:pPr marL="0" indent="0">
              <a:buNone/>
            </a:pPr>
            <a:r>
              <a:rPr lang="en-US" dirty="0"/>
              <a:t> Region A: approx. 25% of energy is dissipated in the collision</a:t>
            </a:r>
          </a:p>
          <a:p>
            <a:pPr marL="0" indent="0">
              <a:buNone/>
            </a:pPr>
            <a:r>
              <a:rPr lang="en-US" dirty="0"/>
              <a:t>Region B: approx. 50% of energy is dissipated in the collision</a:t>
            </a:r>
          </a:p>
        </p:txBody>
      </p:sp>
      <p:graphicFrame>
        <p:nvGraphicFramePr>
          <p:cNvPr id="5" name="Content Placeholder 4">
            <a:extLst>
              <a:ext uri="{FF2B5EF4-FFF2-40B4-BE49-F238E27FC236}">
                <a16:creationId xmlns:a16="http://schemas.microsoft.com/office/drawing/2014/main" id="{AA7B2F99-5D3A-4165-A9EB-C66054356399}"/>
              </a:ext>
            </a:extLst>
          </p:cNvPr>
          <p:cNvGraphicFramePr>
            <a:graphicFrameLocks noGrp="1"/>
          </p:cNvGraphicFramePr>
          <p:nvPr>
            <p:ph sz="half" idx="1"/>
            <p:extLst>
              <p:ext uri="{D42A27DB-BD31-4B8C-83A1-F6EECF244321}">
                <p14:modId xmlns:p14="http://schemas.microsoft.com/office/powerpoint/2010/main" val="339703894"/>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0E2E1221-B5A0-46AC-A1F8-17B5EBB828FE}"/>
              </a:ext>
            </a:extLst>
          </p:cNvPr>
          <p:cNvCxnSpPr>
            <a:cxnSpLocks/>
          </p:cNvCxnSpPr>
          <p:nvPr/>
        </p:nvCxnSpPr>
        <p:spPr>
          <a:xfrm flipV="1">
            <a:off x="2443163" y="2471739"/>
            <a:ext cx="2771775" cy="2786061"/>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0062325F-34A6-43AF-A47E-66574872CDA7}"/>
              </a:ext>
            </a:extLst>
          </p:cNvPr>
          <p:cNvCxnSpPr/>
          <p:nvPr/>
        </p:nvCxnSpPr>
        <p:spPr>
          <a:xfrm flipV="1">
            <a:off x="1357313" y="5000625"/>
            <a:ext cx="1514475" cy="65722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33711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D37A-AD24-4924-BD98-36A6776DF536}"/>
              </a:ext>
            </a:extLst>
          </p:cNvPr>
          <p:cNvSpPr>
            <a:spLocks noGrp="1"/>
          </p:cNvSpPr>
          <p:nvPr>
            <p:ph type="title"/>
          </p:nvPr>
        </p:nvSpPr>
        <p:spPr/>
        <p:txBody>
          <a:bodyPr/>
          <a:lstStyle/>
          <a:p>
            <a:r>
              <a:rPr lang="en-US" dirty="0"/>
              <a:t>Coefficient of restitution</a:t>
            </a:r>
          </a:p>
        </p:txBody>
      </p:sp>
      <p:sp>
        <p:nvSpPr>
          <p:cNvPr id="4" name="Content Placeholder 3">
            <a:extLst>
              <a:ext uri="{FF2B5EF4-FFF2-40B4-BE49-F238E27FC236}">
                <a16:creationId xmlns:a16="http://schemas.microsoft.com/office/drawing/2014/main" id="{CD000715-0B71-4AB9-9F97-9065615F8A44}"/>
              </a:ext>
            </a:extLst>
          </p:cNvPr>
          <p:cNvSpPr>
            <a:spLocks noGrp="1"/>
          </p:cNvSpPr>
          <p:nvPr>
            <p:ph sz="half" idx="2"/>
          </p:nvPr>
        </p:nvSpPr>
        <p:spPr>
          <a:xfrm>
            <a:off x="6413695" y="1836518"/>
            <a:ext cx="5181600" cy="4351338"/>
          </a:xfrm>
        </p:spPr>
        <p:txBody>
          <a:bodyPr>
            <a:normAutofit lnSpcReduction="10000"/>
          </a:bodyPr>
          <a:lstStyle/>
          <a:p>
            <a:r>
              <a:rPr lang="en-US" dirty="0"/>
              <a:t>Coefficient of restitution decreases as drop height increases.</a:t>
            </a:r>
          </a:p>
          <a:p>
            <a:r>
              <a:rPr lang="en-US" dirty="0"/>
              <a:t>More energy is dissipated, probably mostly lost in deformation, as the drop height increases.</a:t>
            </a:r>
          </a:p>
          <a:p>
            <a:r>
              <a:rPr lang="en-US" dirty="0"/>
              <a:t>This </a:t>
            </a:r>
            <a:r>
              <a:rPr lang="en-US" dirty="0" err="1"/>
              <a:t>behaviour</a:t>
            </a:r>
            <a:r>
              <a:rPr lang="en-US" dirty="0"/>
              <a:t> is typical for bouncing balls (</a:t>
            </a:r>
            <a:r>
              <a:rPr lang="en-US" sz="2000" dirty="0"/>
              <a:t>see Adli </a:t>
            </a:r>
            <a:r>
              <a:rPr lang="en-US" sz="2000" dirty="0" err="1"/>
              <a:t>Haron</a:t>
            </a:r>
            <a:r>
              <a:rPr lang="en-US" sz="2000" dirty="0"/>
              <a:t> and K A Ismail 2012 </a:t>
            </a:r>
            <a:r>
              <a:rPr lang="en-US" sz="2000" i="1" dirty="0"/>
              <a:t>IOP Conf. Ser.: Mater. Sci. Eng. </a:t>
            </a:r>
            <a:r>
              <a:rPr lang="en-US" sz="2000" b="1" dirty="0"/>
              <a:t>36</a:t>
            </a:r>
            <a:r>
              <a:rPr lang="en-US" sz="2000" dirty="0"/>
              <a:t> 012038</a:t>
            </a:r>
            <a:r>
              <a:rPr lang="en-US" dirty="0"/>
              <a:t>)</a:t>
            </a:r>
          </a:p>
        </p:txBody>
      </p:sp>
      <p:graphicFrame>
        <p:nvGraphicFramePr>
          <p:cNvPr id="8" name="Chart 7">
            <a:extLst>
              <a:ext uri="{FF2B5EF4-FFF2-40B4-BE49-F238E27FC236}">
                <a16:creationId xmlns:a16="http://schemas.microsoft.com/office/drawing/2014/main" id="{FABDD135-9DB7-41FE-B77F-D70F2E7EAA72}"/>
              </a:ext>
            </a:extLst>
          </p:cNvPr>
          <p:cNvGraphicFramePr>
            <a:graphicFrameLocks/>
          </p:cNvGraphicFramePr>
          <p:nvPr>
            <p:extLst>
              <p:ext uri="{D42A27DB-BD31-4B8C-83A1-F6EECF244321}">
                <p14:modId xmlns:p14="http://schemas.microsoft.com/office/powerpoint/2010/main" val="2090923948"/>
              </p:ext>
            </p:extLst>
          </p:nvPr>
        </p:nvGraphicFramePr>
        <p:xfrm>
          <a:off x="596705" y="1825625"/>
          <a:ext cx="5423096" cy="36185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7003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2D3EE-8F58-4649-8851-898A6ABABCBA}"/>
              </a:ext>
            </a:extLst>
          </p:cNvPr>
          <p:cNvSpPr>
            <a:spLocks noGrp="1"/>
          </p:cNvSpPr>
          <p:nvPr>
            <p:ph type="title"/>
          </p:nvPr>
        </p:nvSpPr>
        <p:spPr/>
        <p:txBody>
          <a:bodyPr/>
          <a:lstStyle/>
          <a:p>
            <a:r>
              <a:rPr lang="en-US" dirty="0"/>
              <a:t>Collision and impulse</a:t>
            </a:r>
          </a:p>
        </p:txBody>
      </p:sp>
      <p:sp>
        <p:nvSpPr>
          <p:cNvPr id="4" name="Content Placeholder 3">
            <a:extLst>
              <a:ext uri="{FF2B5EF4-FFF2-40B4-BE49-F238E27FC236}">
                <a16:creationId xmlns:a16="http://schemas.microsoft.com/office/drawing/2014/main" id="{312858F6-24D3-41E8-ABD5-04FD81D76E39}"/>
              </a:ext>
            </a:extLst>
          </p:cNvPr>
          <p:cNvSpPr>
            <a:spLocks noGrp="1"/>
          </p:cNvSpPr>
          <p:nvPr>
            <p:ph sz="half" idx="2"/>
          </p:nvPr>
        </p:nvSpPr>
        <p:spPr/>
        <p:txBody>
          <a:bodyPr/>
          <a:lstStyle/>
          <a:p>
            <a:pPr marL="0" indent="0">
              <a:buNone/>
            </a:pPr>
            <a:r>
              <a:rPr lang="en-US" dirty="0"/>
              <a:t>What does it mean if the average force during the collision is proportional to the initial velocity before the collision?</a:t>
            </a:r>
          </a:p>
          <a:p>
            <a:pPr marL="0" indent="0">
              <a:buNone/>
            </a:pPr>
            <a:endParaRPr lang="en-US" dirty="0"/>
          </a:p>
        </p:txBody>
      </p:sp>
      <p:graphicFrame>
        <p:nvGraphicFramePr>
          <p:cNvPr id="6" name="Chart 5">
            <a:extLst>
              <a:ext uri="{FF2B5EF4-FFF2-40B4-BE49-F238E27FC236}">
                <a16:creationId xmlns:a16="http://schemas.microsoft.com/office/drawing/2014/main" id="{4A079C5F-F8E4-47BB-8FED-11ABCF6A4839}"/>
              </a:ext>
            </a:extLst>
          </p:cNvPr>
          <p:cNvGraphicFramePr>
            <a:graphicFrameLocks/>
          </p:cNvGraphicFramePr>
          <p:nvPr>
            <p:extLst>
              <p:ext uri="{D42A27DB-BD31-4B8C-83A1-F6EECF244321}">
                <p14:modId xmlns:p14="http://schemas.microsoft.com/office/powerpoint/2010/main" val="1098904213"/>
              </p:ext>
            </p:extLst>
          </p:nvPr>
        </p:nvGraphicFramePr>
        <p:xfrm>
          <a:off x="452438" y="1825626"/>
          <a:ext cx="5376862" cy="42465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1865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25B232-B9F1-4FB7-92B0-3CF994AD8D4A}"/>
              </a:ext>
            </a:extLst>
          </p:cNvPr>
          <p:cNvSpPr>
            <a:spLocks noGrp="1"/>
          </p:cNvSpPr>
          <p:nvPr>
            <p:ph type="title"/>
          </p:nvPr>
        </p:nvSpPr>
        <p:spPr/>
        <p:txBody>
          <a:bodyPr/>
          <a:lstStyle/>
          <a:p>
            <a:r>
              <a:rPr lang="en-US" dirty="0"/>
              <a:t>Further consideration:</a:t>
            </a:r>
          </a:p>
        </p:txBody>
      </p:sp>
      <p:sp>
        <p:nvSpPr>
          <p:cNvPr id="6" name="Content Placeholder 5">
            <a:extLst>
              <a:ext uri="{FF2B5EF4-FFF2-40B4-BE49-F238E27FC236}">
                <a16:creationId xmlns:a16="http://schemas.microsoft.com/office/drawing/2014/main" id="{2F85A626-CD5C-461F-B1B8-E79EDB5EA7D7}"/>
              </a:ext>
            </a:extLst>
          </p:cNvPr>
          <p:cNvSpPr>
            <a:spLocks noGrp="1"/>
          </p:cNvSpPr>
          <p:nvPr>
            <p:ph idx="1"/>
          </p:nvPr>
        </p:nvSpPr>
        <p:spPr/>
        <p:txBody>
          <a:bodyPr/>
          <a:lstStyle/>
          <a:p>
            <a:r>
              <a:rPr lang="en-US" dirty="0"/>
              <a:t>Further investigation: measure force versus time during collision to learn more about the response of the basketball</a:t>
            </a:r>
          </a:p>
          <a:p>
            <a:r>
              <a:rPr lang="en-US" dirty="0"/>
              <a:t>Does the surface affect the observed response?</a:t>
            </a:r>
          </a:p>
          <a:p>
            <a:r>
              <a:rPr lang="en-US" dirty="0"/>
              <a:t>Is the </a:t>
            </a:r>
            <a:r>
              <a:rPr lang="en-US" dirty="0" err="1"/>
              <a:t>behaviour</a:t>
            </a:r>
            <a:r>
              <a:rPr lang="en-US" dirty="0"/>
              <a:t> repeated in subsequent bounces?</a:t>
            </a:r>
          </a:p>
        </p:txBody>
      </p:sp>
    </p:spTree>
    <p:extLst>
      <p:ext uri="{BB962C8B-B14F-4D97-AF65-F5344CB8AC3E}">
        <p14:creationId xmlns:p14="http://schemas.microsoft.com/office/powerpoint/2010/main" val="3947241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30D6772-5550-42D5-B8BC-CDE28365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791CE-3728-442B-8E02-EF4B2E39F2A8}"/>
              </a:ext>
            </a:extLst>
          </p:cNvPr>
          <p:cNvSpPr>
            <a:spLocks noGrp="1"/>
          </p:cNvSpPr>
          <p:nvPr>
            <p:ph type="title"/>
          </p:nvPr>
        </p:nvSpPr>
        <p:spPr>
          <a:xfrm>
            <a:off x="838199" y="1671569"/>
            <a:ext cx="4155825" cy="4072044"/>
          </a:xfrm>
        </p:spPr>
        <p:txBody>
          <a:bodyPr anchor="t">
            <a:normAutofit/>
          </a:bodyPr>
          <a:lstStyle/>
          <a:p>
            <a:r>
              <a:rPr lang="en-US"/>
              <a:t>Key Resources</a:t>
            </a:r>
          </a:p>
        </p:txBody>
      </p:sp>
      <p:sp>
        <p:nvSpPr>
          <p:cNvPr id="3" name="Content Placeholder 2">
            <a:extLst>
              <a:ext uri="{FF2B5EF4-FFF2-40B4-BE49-F238E27FC236}">
                <a16:creationId xmlns:a16="http://schemas.microsoft.com/office/drawing/2014/main" id="{F7EC7BCE-9E77-46C3-9E54-A2419788C762}"/>
              </a:ext>
            </a:extLst>
          </p:cNvPr>
          <p:cNvSpPr>
            <a:spLocks noGrp="1"/>
          </p:cNvSpPr>
          <p:nvPr>
            <p:ph idx="1"/>
          </p:nvPr>
        </p:nvSpPr>
        <p:spPr>
          <a:xfrm>
            <a:off x="5186551" y="1671569"/>
            <a:ext cx="6167248" cy="4072044"/>
          </a:xfrm>
        </p:spPr>
        <p:txBody>
          <a:bodyPr>
            <a:normAutofit/>
          </a:bodyPr>
          <a:lstStyle/>
          <a:p>
            <a:r>
              <a:rPr lang="en-US" sz="2000">
                <a:hlinkClick r:id="rId2"/>
              </a:rPr>
              <a:t>VCAA Physics Study Design</a:t>
            </a:r>
            <a:endParaRPr lang="en-US" sz="2000"/>
          </a:p>
          <a:p>
            <a:pPr lvl="1"/>
            <a:r>
              <a:rPr lang="en-US" sz="2000"/>
              <a:t>U1 – U4 Key Science Skills (p11 – p12)</a:t>
            </a:r>
          </a:p>
          <a:p>
            <a:pPr lvl="1"/>
            <a:r>
              <a:rPr lang="en-US" sz="2000"/>
              <a:t>Scientific Investigation Poster/Report template (p13)</a:t>
            </a:r>
          </a:p>
          <a:p>
            <a:pPr lvl="1"/>
            <a:endParaRPr lang="en-US" sz="2000"/>
          </a:p>
          <a:p>
            <a:r>
              <a:rPr lang="en-US" sz="2000">
                <a:hlinkClick r:id="rId3"/>
              </a:rPr>
              <a:t>VCAA Advice to Teachers: Physics – Scientific Investigations</a:t>
            </a:r>
            <a:endParaRPr lang="en-US" sz="2000"/>
          </a:p>
          <a:p>
            <a:pPr lvl="1"/>
            <a:endParaRPr lang="en-US" sz="2000"/>
          </a:p>
          <a:p>
            <a:r>
              <a:rPr lang="en-US" sz="2000">
                <a:hlinkClick r:id="rId4"/>
              </a:rPr>
              <a:t>VCAA Advice to Teachers: Physics – Measurement in Science</a:t>
            </a:r>
            <a:endParaRPr lang="en-US" sz="2000"/>
          </a:p>
          <a:p>
            <a:r>
              <a:rPr lang="en-US" sz="2000"/>
              <a:t>VCE Physics Guide to Reporting on Practical Work</a:t>
            </a:r>
          </a:p>
        </p:txBody>
      </p:sp>
    </p:spTree>
    <p:extLst>
      <p:ext uri="{BB962C8B-B14F-4D97-AF65-F5344CB8AC3E}">
        <p14:creationId xmlns:p14="http://schemas.microsoft.com/office/powerpoint/2010/main" val="598898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66D0-8298-4176-802E-5279F86F22BF}"/>
              </a:ext>
            </a:extLst>
          </p:cNvPr>
          <p:cNvSpPr>
            <a:spLocks noGrp="1"/>
          </p:cNvSpPr>
          <p:nvPr>
            <p:ph type="title"/>
          </p:nvPr>
        </p:nvSpPr>
        <p:spPr/>
        <p:txBody>
          <a:bodyPr/>
          <a:lstStyle/>
          <a:p>
            <a:r>
              <a:rPr lang="en-US" dirty="0"/>
              <a:t>Study Design: AOS 3</a:t>
            </a:r>
          </a:p>
        </p:txBody>
      </p:sp>
      <p:pic>
        <p:nvPicPr>
          <p:cNvPr id="7" name="Picture 6">
            <a:extLst>
              <a:ext uri="{FF2B5EF4-FFF2-40B4-BE49-F238E27FC236}">
                <a16:creationId xmlns:a16="http://schemas.microsoft.com/office/drawing/2014/main" id="{F4401475-4E23-4765-8516-145A5E159816}"/>
              </a:ext>
            </a:extLst>
          </p:cNvPr>
          <p:cNvPicPr>
            <a:picLocks noChangeAspect="1"/>
          </p:cNvPicPr>
          <p:nvPr/>
        </p:nvPicPr>
        <p:blipFill>
          <a:blip r:embed="rId3"/>
          <a:stretch>
            <a:fillRect/>
          </a:stretch>
        </p:blipFill>
        <p:spPr>
          <a:xfrm>
            <a:off x="279987" y="1432719"/>
            <a:ext cx="11287818" cy="3195638"/>
          </a:xfrm>
          <a:prstGeom prst="rect">
            <a:avLst/>
          </a:prstGeom>
        </p:spPr>
      </p:pic>
      <p:pic>
        <p:nvPicPr>
          <p:cNvPr id="11" name="Picture 10">
            <a:extLst>
              <a:ext uri="{FF2B5EF4-FFF2-40B4-BE49-F238E27FC236}">
                <a16:creationId xmlns:a16="http://schemas.microsoft.com/office/drawing/2014/main" id="{F0D5289E-A99D-4974-8B95-FB945FC7827D}"/>
              </a:ext>
            </a:extLst>
          </p:cNvPr>
          <p:cNvPicPr>
            <a:picLocks noChangeAspect="1"/>
          </p:cNvPicPr>
          <p:nvPr/>
        </p:nvPicPr>
        <p:blipFill>
          <a:blip r:embed="rId4"/>
          <a:stretch>
            <a:fillRect/>
          </a:stretch>
        </p:blipFill>
        <p:spPr>
          <a:xfrm>
            <a:off x="279987" y="4628357"/>
            <a:ext cx="11367819" cy="1547812"/>
          </a:xfrm>
          <a:prstGeom prst="rect">
            <a:avLst/>
          </a:prstGeom>
        </p:spPr>
      </p:pic>
      <p:sp>
        <p:nvSpPr>
          <p:cNvPr id="12" name="Rectangle 11">
            <a:extLst>
              <a:ext uri="{FF2B5EF4-FFF2-40B4-BE49-F238E27FC236}">
                <a16:creationId xmlns:a16="http://schemas.microsoft.com/office/drawing/2014/main" id="{5D8EE66E-D9BA-4AB3-9C9A-C3608769C7FF}"/>
              </a:ext>
            </a:extLst>
          </p:cNvPr>
          <p:cNvSpPr/>
          <p:nvPr/>
        </p:nvSpPr>
        <p:spPr>
          <a:xfrm>
            <a:off x="279987" y="4932947"/>
            <a:ext cx="11287818" cy="1347537"/>
          </a:xfrm>
          <a:prstGeom prst="rect">
            <a:avLst/>
          </a:prstGeom>
          <a:solidFill>
            <a:srgbClr val="BA2855">
              <a:alpha val="1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058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350D08-389A-41C0-8899-790B6DA5189C}"/>
              </a:ext>
            </a:extLst>
          </p:cNvPr>
          <p:cNvSpPr txBox="1"/>
          <p:nvPr/>
        </p:nvSpPr>
        <p:spPr>
          <a:xfrm>
            <a:off x="417689" y="884916"/>
            <a:ext cx="11356622" cy="5632311"/>
          </a:xfrm>
          <a:prstGeom prst="rect">
            <a:avLst/>
          </a:prstGeom>
          <a:noFill/>
        </p:spPr>
        <p:txBody>
          <a:bodyPr wrap="square">
            <a:spAutoFit/>
          </a:bodyPr>
          <a:lstStyle/>
          <a:p>
            <a:r>
              <a:rPr lang="en-US" b="1" dirty="0"/>
              <a:t>Key knowledge </a:t>
            </a:r>
          </a:p>
          <a:p>
            <a:r>
              <a:rPr lang="en-US" dirty="0"/>
              <a:t>• independent, dependent and controlled variables </a:t>
            </a:r>
          </a:p>
          <a:p>
            <a:r>
              <a:rPr lang="en-US" dirty="0"/>
              <a:t>• the physics concepts specific to the investigation and their significance, including definitions of key terms, and physics representations </a:t>
            </a:r>
          </a:p>
          <a:p>
            <a:r>
              <a:rPr lang="en-US" dirty="0"/>
              <a:t>• the characteristics of scientific research methodologies and techniques of primary qualitative and quantitative data collection relevant to the selected investigation, including experiments (gravity, magnetism, electricity, Newton’s laws of motion, waves) and/or the construction and evaluation of a device; </a:t>
            </a:r>
            <a:r>
              <a:rPr lang="en-US" dirty="0">
                <a:highlight>
                  <a:srgbClr val="FFFF00"/>
                </a:highlight>
              </a:rPr>
              <a:t>consideration of precision, accuracy, reliability and validity of data; and the identification of, and distinction between, uncertainty and error</a:t>
            </a:r>
            <a:r>
              <a:rPr lang="en-US" dirty="0"/>
              <a:t> </a:t>
            </a:r>
          </a:p>
          <a:p>
            <a:r>
              <a:rPr lang="en-US" dirty="0"/>
              <a:t>• identification and application of relevant health and safety guidelines </a:t>
            </a:r>
          </a:p>
          <a:p>
            <a:r>
              <a:rPr lang="en-US" dirty="0"/>
              <a:t>• </a:t>
            </a:r>
            <a:r>
              <a:rPr lang="en-US" dirty="0">
                <a:highlight>
                  <a:srgbClr val="FFFF00"/>
                </a:highlight>
              </a:rPr>
              <a:t>methods of </a:t>
            </a:r>
            <a:r>
              <a:rPr lang="en-US" dirty="0" err="1">
                <a:highlight>
                  <a:srgbClr val="FFFF00"/>
                </a:highlight>
              </a:rPr>
              <a:t>organising</a:t>
            </a:r>
            <a:r>
              <a:rPr lang="en-US" dirty="0">
                <a:highlight>
                  <a:srgbClr val="FFFF00"/>
                </a:highlight>
              </a:rPr>
              <a:t>, </a:t>
            </a:r>
            <a:r>
              <a:rPr lang="en-US" dirty="0" err="1">
                <a:highlight>
                  <a:srgbClr val="FFFF00"/>
                </a:highlight>
              </a:rPr>
              <a:t>analysing</a:t>
            </a:r>
            <a:r>
              <a:rPr lang="en-US" dirty="0">
                <a:highlight>
                  <a:srgbClr val="FFFF00"/>
                </a:highlight>
              </a:rPr>
              <a:t> and evaluating primary and/or secondary data to identify patterns and relationships including sources of uncertainty and error, representation of error bars, and limitations of data, and methodologies and methods </a:t>
            </a:r>
          </a:p>
          <a:p>
            <a:r>
              <a:rPr lang="en-US" dirty="0"/>
              <a:t>• </a:t>
            </a:r>
            <a:r>
              <a:rPr lang="en-US" dirty="0">
                <a:highlight>
                  <a:srgbClr val="FFFF00"/>
                </a:highlight>
              </a:rPr>
              <a:t>models and theories, and their use in </a:t>
            </a:r>
            <a:r>
              <a:rPr lang="en-US" dirty="0" err="1">
                <a:highlight>
                  <a:srgbClr val="FFFF00"/>
                </a:highlight>
              </a:rPr>
              <a:t>organising</a:t>
            </a:r>
            <a:r>
              <a:rPr lang="en-US" dirty="0">
                <a:highlight>
                  <a:srgbClr val="FFFF00"/>
                </a:highlight>
              </a:rPr>
              <a:t> and understanding observed phenomena and physics concepts including their limitations </a:t>
            </a:r>
          </a:p>
          <a:p>
            <a:r>
              <a:rPr lang="en-US" dirty="0"/>
              <a:t>• </a:t>
            </a:r>
            <a:r>
              <a:rPr lang="en-US" dirty="0">
                <a:highlight>
                  <a:srgbClr val="FFFF00"/>
                </a:highlight>
              </a:rPr>
              <a:t>the nature of evidence that supports or refutes a hypothesis, model or theory </a:t>
            </a:r>
          </a:p>
          <a:p>
            <a:r>
              <a:rPr lang="en-US" dirty="0">
                <a:highlight>
                  <a:srgbClr val="FFFF00"/>
                </a:highlight>
              </a:rPr>
              <a:t>• the key findings of the selected analysis and evaluation of the investigation and their relationship to concepts associated with waves, fields and/or motion </a:t>
            </a:r>
          </a:p>
          <a:p>
            <a:r>
              <a:rPr lang="en-US" dirty="0"/>
              <a:t>• the conventions of scientific report writing and/or scientific poster presentation, including physics terminology and representations, symbols, equations and formulas, units of measurement, significant figures, standard abbreviations and acknowledgment of references.</a:t>
            </a:r>
          </a:p>
        </p:txBody>
      </p:sp>
    </p:spTree>
    <p:extLst>
      <p:ext uri="{BB962C8B-B14F-4D97-AF65-F5344CB8AC3E}">
        <p14:creationId xmlns:p14="http://schemas.microsoft.com/office/powerpoint/2010/main" val="4233217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D818-2F2C-4A47-985C-A4141798D76A}"/>
              </a:ext>
            </a:extLst>
          </p:cNvPr>
          <p:cNvSpPr>
            <a:spLocks noGrp="1"/>
          </p:cNvSpPr>
          <p:nvPr>
            <p:ph type="title"/>
          </p:nvPr>
        </p:nvSpPr>
        <p:spPr/>
        <p:txBody>
          <a:bodyPr/>
          <a:lstStyle/>
          <a:p>
            <a:r>
              <a:rPr lang="en-US" dirty="0"/>
              <a:t>Secondary Data Analysis example</a:t>
            </a:r>
          </a:p>
        </p:txBody>
      </p:sp>
      <p:pic>
        <p:nvPicPr>
          <p:cNvPr id="5" name="Content Placeholder 4" descr="A picture containing game, drawing, lamp, table&#10;&#10;Description automatically generated">
            <a:extLst>
              <a:ext uri="{FF2B5EF4-FFF2-40B4-BE49-F238E27FC236}">
                <a16:creationId xmlns:a16="http://schemas.microsoft.com/office/drawing/2014/main" id="{80C6D110-2189-4EA8-BA1C-8E7F1C055E3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114550" y="3129756"/>
            <a:ext cx="2628900" cy="1743075"/>
          </a:xfrm>
        </p:spPr>
      </p:pic>
      <p:sp>
        <p:nvSpPr>
          <p:cNvPr id="6" name="Content Placeholder 5">
            <a:extLst>
              <a:ext uri="{FF2B5EF4-FFF2-40B4-BE49-F238E27FC236}">
                <a16:creationId xmlns:a16="http://schemas.microsoft.com/office/drawing/2014/main" id="{9738B810-F9B9-45A9-8702-EAE0C8FAE923}"/>
              </a:ext>
            </a:extLst>
          </p:cNvPr>
          <p:cNvSpPr>
            <a:spLocks noGrp="1"/>
          </p:cNvSpPr>
          <p:nvPr>
            <p:ph sz="half" idx="2"/>
          </p:nvPr>
        </p:nvSpPr>
        <p:spPr/>
        <p:txBody>
          <a:bodyPr/>
          <a:lstStyle/>
          <a:p>
            <a:r>
              <a:rPr lang="en-US" dirty="0"/>
              <a:t>basketball is dropped from a height of 2.0m</a:t>
            </a:r>
          </a:p>
          <a:p>
            <a:r>
              <a:rPr lang="en-US" dirty="0"/>
              <a:t>time of the bounce and the rebound height are measured, </a:t>
            </a:r>
          </a:p>
          <a:p>
            <a:r>
              <a:rPr lang="en-US" dirty="0"/>
              <a:t>need to interpret the data to understand the physics of the system</a:t>
            </a:r>
          </a:p>
        </p:txBody>
      </p:sp>
    </p:spTree>
    <p:extLst>
      <p:ext uri="{BB962C8B-B14F-4D97-AF65-F5344CB8AC3E}">
        <p14:creationId xmlns:p14="http://schemas.microsoft.com/office/powerpoint/2010/main" val="4029921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A0936-25FA-4A39-8E5C-9327E9D8FC2C}"/>
              </a:ext>
            </a:extLst>
          </p:cNvPr>
          <p:cNvSpPr>
            <a:spLocks noGrp="1"/>
          </p:cNvSpPr>
          <p:nvPr>
            <p:ph type="title"/>
          </p:nvPr>
        </p:nvSpPr>
        <p:spPr/>
        <p:txBody>
          <a:bodyPr/>
          <a:lstStyle/>
          <a:p>
            <a:r>
              <a:rPr lang="en-US" dirty="0"/>
              <a:t>Measurement Uncertainty and Uncertainty in Multiple Trials</a:t>
            </a:r>
          </a:p>
        </p:txBody>
      </p:sp>
      <p:sp>
        <p:nvSpPr>
          <p:cNvPr id="3" name="Content Placeholder 2">
            <a:extLst>
              <a:ext uri="{FF2B5EF4-FFF2-40B4-BE49-F238E27FC236}">
                <a16:creationId xmlns:a16="http://schemas.microsoft.com/office/drawing/2014/main" id="{C01A483A-3A87-4AD1-9030-9BFA96B9896B}"/>
              </a:ext>
            </a:extLst>
          </p:cNvPr>
          <p:cNvSpPr>
            <a:spLocks noGrp="1"/>
          </p:cNvSpPr>
          <p:nvPr>
            <p:ph idx="1"/>
          </p:nvPr>
        </p:nvSpPr>
        <p:spPr/>
        <p:txBody>
          <a:bodyPr/>
          <a:lstStyle/>
          <a:p>
            <a:pPr marL="514350" indent="-514350">
              <a:buAutoNum type="arabicPeriod"/>
            </a:pPr>
            <a:r>
              <a:rPr lang="en-US" dirty="0"/>
              <a:t>Any reading of an instrument has an associated uncertainty which should be recorded at the time that the reading is taken. Manufacturer will specify the maximum precision that can be obtained from the instrument. </a:t>
            </a:r>
          </a:p>
          <a:p>
            <a:pPr marL="514350" indent="-514350">
              <a:buAutoNum type="arabicPeriod"/>
            </a:pPr>
            <a:r>
              <a:rPr lang="en-US" dirty="0"/>
              <a:t>Experimenter skill and circumstance can also affect the uncertainty of the value being measured</a:t>
            </a:r>
          </a:p>
          <a:p>
            <a:pPr marL="0" indent="0">
              <a:buNone/>
            </a:pPr>
            <a:r>
              <a:rPr lang="en-US" dirty="0"/>
              <a:t>3.   By executing multiple trials, the effect of experimenter skill and circumstance can be accounted for. </a:t>
            </a:r>
          </a:p>
        </p:txBody>
      </p:sp>
    </p:spTree>
    <p:extLst>
      <p:ext uri="{BB962C8B-B14F-4D97-AF65-F5344CB8AC3E}">
        <p14:creationId xmlns:p14="http://schemas.microsoft.com/office/powerpoint/2010/main" val="235694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21302-DF6E-4934-A017-9224A8814309}"/>
              </a:ext>
            </a:extLst>
          </p:cNvPr>
          <p:cNvSpPr>
            <a:spLocks noGrp="1"/>
          </p:cNvSpPr>
          <p:nvPr>
            <p:ph type="title"/>
          </p:nvPr>
        </p:nvSpPr>
        <p:spPr/>
        <p:txBody>
          <a:bodyPr/>
          <a:lstStyle/>
          <a:p>
            <a:r>
              <a:rPr lang="en-US" dirty="0"/>
              <a:t>Ball impact time data</a:t>
            </a:r>
          </a:p>
        </p:txBody>
      </p:sp>
      <p:graphicFrame>
        <p:nvGraphicFramePr>
          <p:cNvPr id="5" name="Content Placeholder 4">
            <a:extLst>
              <a:ext uri="{FF2B5EF4-FFF2-40B4-BE49-F238E27FC236}">
                <a16:creationId xmlns:a16="http://schemas.microsoft.com/office/drawing/2014/main" id="{6A754C28-9101-493C-A9D1-C32D397CB4FE}"/>
              </a:ext>
            </a:extLst>
          </p:cNvPr>
          <p:cNvGraphicFramePr>
            <a:graphicFrameLocks noGrp="1"/>
          </p:cNvGraphicFramePr>
          <p:nvPr>
            <p:ph sz="half" idx="1"/>
            <p:extLst>
              <p:ext uri="{D42A27DB-BD31-4B8C-83A1-F6EECF244321}">
                <p14:modId xmlns:p14="http://schemas.microsoft.com/office/powerpoint/2010/main" val="1077625710"/>
              </p:ext>
            </p:extLst>
          </p:nvPr>
        </p:nvGraphicFramePr>
        <p:xfrm>
          <a:off x="838199" y="1825625"/>
          <a:ext cx="5859292" cy="3859051"/>
        </p:xfrm>
        <a:graphic>
          <a:graphicData uri="http://schemas.openxmlformats.org/drawingml/2006/table">
            <a:tbl>
              <a:tblPr>
                <a:tableStyleId>{5C22544A-7EE6-4342-B048-85BDC9FD1C3A}</a:tableStyleId>
              </a:tblPr>
              <a:tblGrid>
                <a:gridCol w="717007">
                  <a:extLst>
                    <a:ext uri="{9D8B030D-6E8A-4147-A177-3AD203B41FA5}">
                      <a16:colId xmlns:a16="http://schemas.microsoft.com/office/drawing/2014/main" val="664755456"/>
                    </a:ext>
                  </a:extLst>
                </a:gridCol>
                <a:gridCol w="717007">
                  <a:extLst>
                    <a:ext uri="{9D8B030D-6E8A-4147-A177-3AD203B41FA5}">
                      <a16:colId xmlns:a16="http://schemas.microsoft.com/office/drawing/2014/main" val="3949198160"/>
                    </a:ext>
                  </a:extLst>
                </a:gridCol>
                <a:gridCol w="717007">
                  <a:extLst>
                    <a:ext uri="{9D8B030D-6E8A-4147-A177-3AD203B41FA5}">
                      <a16:colId xmlns:a16="http://schemas.microsoft.com/office/drawing/2014/main" val="1534961950"/>
                    </a:ext>
                  </a:extLst>
                </a:gridCol>
                <a:gridCol w="717007">
                  <a:extLst>
                    <a:ext uri="{9D8B030D-6E8A-4147-A177-3AD203B41FA5}">
                      <a16:colId xmlns:a16="http://schemas.microsoft.com/office/drawing/2014/main" val="2430843326"/>
                    </a:ext>
                  </a:extLst>
                </a:gridCol>
                <a:gridCol w="717007">
                  <a:extLst>
                    <a:ext uri="{9D8B030D-6E8A-4147-A177-3AD203B41FA5}">
                      <a16:colId xmlns:a16="http://schemas.microsoft.com/office/drawing/2014/main" val="335183678"/>
                    </a:ext>
                  </a:extLst>
                </a:gridCol>
                <a:gridCol w="717007">
                  <a:extLst>
                    <a:ext uri="{9D8B030D-6E8A-4147-A177-3AD203B41FA5}">
                      <a16:colId xmlns:a16="http://schemas.microsoft.com/office/drawing/2014/main" val="608692181"/>
                    </a:ext>
                  </a:extLst>
                </a:gridCol>
                <a:gridCol w="840243">
                  <a:extLst>
                    <a:ext uri="{9D8B030D-6E8A-4147-A177-3AD203B41FA5}">
                      <a16:colId xmlns:a16="http://schemas.microsoft.com/office/drawing/2014/main" val="2458296823"/>
                    </a:ext>
                  </a:extLst>
                </a:gridCol>
                <a:gridCol w="717007">
                  <a:extLst>
                    <a:ext uri="{9D8B030D-6E8A-4147-A177-3AD203B41FA5}">
                      <a16:colId xmlns:a16="http://schemas.microsoft.com/office/drawing/2014/main" val="500553043"/>
                    </a:ext>
                  </a:extLst>
                </a:gridCol>
              </a:tblGrid>
              <a:tr h="316706">
                <a:tc>
                  <a:txBody>
                    <a:bodyPr/>
                    <a:lstStyle/>
                    <a:p>
                      <a:pPr algn="l" fontAlgn="b">
                        <a:spcBef>
                          <a:spcPts val="0"/>
                        </a:spcBef>
                        <a:spcAft>
                          <a:spcPts val="0"/>
                        </a:spcAft>
                      </a:pPr>
                      <a:r>
                        <a:rPr lang="en-US" sz="1200" u="none" strike="noStrike">
                          <a:effectLst/>
                        </a:rPr>
                        <a:t>Drop height (m)</a:t>
                      </a:r>
                      <a:endParaRPr lang="en-US" sz="1800" b="0" i="0" u="none" strike="noStrike">
                        <a:effectLst/>
                        <a:latin typeface="Arial" panose="020B0604020202020204" pitchFamily="34" charset="0"/>
                      </a:endParaRPr>
                    </a:p>
                  </a:txBody>
                  <a:tcPr marL="9525" marR="9525" marT="9525" marB="0" anchor="b"/>
                </a:tc>
                <a:tc gridSpan="5">
                  <a:txBody>
                    <a:bodyPr/>
                    <a:lstStyle/>
                    <a:p>
                      <a:pPr algn="ctr" fontAlgn="b">
                        <a:spcBef>
                          <a:spcPts val="0"/>
                        </a:spcBef>
                        <a:spcAft>
                          <a:spcPts val="0"/>
                        </a:spcAft>
                      </a:pPr>
                      <a:r>
                        <a:rPr lang="en-US" sz="1200" u="none" strike="noStrike">
                          <a:effectLst/>
                        </a:rPr>
                        <a:t>Impact Time (s)</a:t>
                      </a:r>
                      <a:endParaRPr lang="en-US" sz="1800" b="0" i="0" u="none" strike="noStrike">
                        <a:effectLst/>
                        <a:latin typeface="Arial" panose="020B060402020202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spcBef>
                          <a:spcPts val="0"/>
                        </a:spcBef>
                        <a:spcAft>
                          <a:spcPts val="0"/>
                        </a:spcAft>
                      </a:pPr>
                      <a:r>
                        <a:rPr lang="en-US" sz="1200" u="none" strike="noStrike">
                          <a:effectLst/>
                        </a:rPr>
                        <a:t>average</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uncertainty</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662333062"/>
                  </a:ext>
                </a:extLst>
              </a:tr>
              <a:tr h="316706">
                <a:tc>
                  <a:txBody>
                    <a:bodyPr/>
                    <a:lstStyle/>
                    <a:p>
                      <a:pPr algn="l" fontAlgn="b">
                        <a:spcBef>
                          <a:spcPts val="0"/>
                        </a:spcBef>
                        <a:spcAft>
                          <a:spcPts val="0"/>
                        </a:spcAft>
                      </a:pPr>
                      <a:r>
                        <a:rPr lang="en-US" sz="1200" u="none" strike="noStrike">
                          <a:effectLst/>
                        </a:rPr>
                        <a:t> </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Trial 1</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Trial 2</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Trial 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Trial 4</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Trial 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(s)</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(s)</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305279469"/>
                  </a:ext>
                </a:extLst>
              </a:tr>
              <a:tr h="316706">
                <a:tc>
                  <a:txBody>
                    <a:bodyPr/>
                    <a:lstStyle/>
                    <a:p>
                      <a:pPr algn="ctr" fontAlgn="b">
                        <a:spcBef>
                          <a:spcPts val="0"/>
                        </a:spcBef>
                        <a:spcAft>
                          <a:spcPts val="0"/>
                        </a:spcAft>
                      </a:pPr>
                      <a:r>
                        <a:rPr lang="en-US" sz="1200" u="none" strike="noStrike">
                          <a:effectLst/>
                        </a:rPr>
                        <a:t>2.000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0.194</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0.179</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0.204</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0.187</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718217447"/>
                  </a:ext>
                </a:extLst>
              </a:tr>
              <a:tr h="316706">
                <a:tc>
                  <a:txBody>
                    <a:bodyPr/>
                    <a:lstStyle/>
                    <a:p>
                      <a:pPr algn="ctr" fontAlgn="b">
                        <a:spcBef>
                          <a:spcPts val="0"/>
                        </a:spcBef>
                        <a:spcAft>
                          <a:spcPts val="0"/>
                        </a:spcAft>
                      </a:pPr>
                      <a:r>
                        <a:rPr lang="en-US" sz="1200" u="none" strike="noStrike">
                          <a:effectLst/>
                        </a:rPr>
                        <a:t>1.800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0.177</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0.187</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0.181</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0.205</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3155206975"/>
                  </a:ext>
                </a:extLst>
              </a:tr>
              <a:tr h="316706">
                <a:tc>
                  <a:txBody>
                    <a:bodyPr/>
                    <a:lstStyle/>
                    <a:p>
                      <a:pPr algn="ctr" fontAlgn="b">
                        <a:spcBef>
                          <a:spcPts val="0"/>
                        </a:spcBef>
                        <a:spcAft>
                          <a:spcPts val="0"/>
                        </a:spcAft>
                      </a:pPr>
                      <a:r>
                        <a:rPr lang="en-US" sz="1200" u="none" strike="noStrike">
                          <a:effectLst/>
                        </a:rPr>
                        <a:t>1.600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0.177</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0.197</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0.181</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0.208</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0.184</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0.02</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825007541"/>
                  </a:ext>
                </a:extLst>
              </a:tr>
              <a:tr h="316706">
                <a:tc>
                  <a:txBody>
                    <a:bodyPr/>
                    <a:lstStyle/>
                    <a:p>
                      <a:pPr algn="ctr" fontAlgn="b">
                        <a:spcBef>
                          <a:spcPts val="0"/>
                        </a:spcBef>
                        <a:spcAft>
                          <a:spcPts val="0"/>
                        </a:spcAft>
                      </a:pPr>
                      <a:r>
                        <a:rPr lang="en-US" sz="1200" u="none" strike="noStrike">
                          <a:effectLst/>
                        </a:rPr>
                        <a:t>1.400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0.179</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0.203</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839286806"/>
                  </a:ext>
                </a:extLst>
              </a:tr>
              <a:tr h="316706">
                <a:tc>
                  <a:txBody>
                    <a:bodyPr/>
                    <a:lstStyle/>
                    <a:p>
                      <a:pPr algn="ctr" fontAlgn="b">
                        <a:spcBef>
                          <a:spcPts val="0"/>
                        </a:spcBef>
                        <a:spcAft>
                          <a:spcPts val="0"/>
                        </a:spcAft>
                      </a:pPr>
                      <a:r>
                        <a:rPr lang="en-US" sz="1200" u="none" strike="noStrike">
                          <a:effectLst/>
                        </a:rPr>
                        <a:t>1.200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0.188</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0.02</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2669150255"/>
                  </a:ext>
                </a:extLst>
              </a:tr>
              <a:tr h="316706">
                <a:tc>
                  <a:txBody>
                    <a:bodyPr/>
                    <a:lstStyle/>
                    <a:p>
                      <a:pPr algn="ctr" fontAlgn="b">
                        <a:spcBef>
                          <a:spcPts val="0"/>
                        </a:spcBef>
                        <a:spcAft>
                          <a:spcPts val="0"/>
                        </a:spcAft>
                      </a:pPr>
                      <a:r>
                        <a:rPr lang="en-US" sz="1200" u="none" strike="noStrike">
                          <a:effectLst/>
                        </a:rPr>
                        <a:t>1.000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0.187</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0.181</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0.204</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0.195</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624864422"/>
                  </a:ext>
                </a:extLst>
              </a:tr>
              <a:tr h="316706">
                <a:tc>
                  <a:txBody>
                    <a:bodyPr/>
                    <a:lstStyle/>
                    <a:p>
                      <a:pPr algn="ctr" fontAlgn="b">
                        <a:spcBef>
                          <a:spcPts val="0"/>
                        </a:spcBef>
                        <a:spcAft>
                          <a:spcPts val="0"/>
                        </a:spcAft>
                      </a:pPr>
                      <a:r>
                        <a:rPr lang="en-US" sz="1200" u="none" strike="noStrike">
                          <a:effectLst/>
                        </a:rPr>
                        <a:t>0.800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0.179</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0.198</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0.192</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0.204</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0.186</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097592272"/>
                  </a:ext>
                </a:extLst>
              </a:tr>
              <a:tr h="316706">
                <a:tc>
                  <a:txBody>
                    <a:bodyPr/>
                    <a:lstStyle/>
                    <a:p>
                      <a:pPr algn="ctr" fontAlgn="b">
                        <a:spcBef>
                          <a:spcPts val="0"/>
                        </a:spcBef>
                        <a:spcAft>
                          <a:spcPts val="0"/>
                        </a:spcAft>
                      </a:pPr>
                      <a:r>
                        <a:rPr lang="en-US" sz="1200" u="none" strike="noStrike">
                          <a:effectLst/>
                        </a:rPr>
                        <a:t>0.600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0.198</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768166595"/>
                  </a:ext>
                </a:extLst>
              </a:tr>
              <a:tr h="316706">
                <a:tc>
                  <a:txBody>
                    <a:bodyPr/>
                    <a:lstStyle/>
                    <a:p>
                      <a:pPr algn="ctr" fontAlgn="b">
                        <a:spcBef>
                          <a:spcPts val="0"/>
                        </a:spcBef>
                        <a:spcAft>
                          <a:spcPts val="0"/>
                        </a:spcAft>
                      </a:pPr>
                      <a:r>
                        <a:rPr lang="en-US" sz="1200" u="none" strike="noStrike">
                          <a:effectLst/>
                        </a:rPr>
                        <a:t>0.400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0.198</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0.01</a:t>
                      </a:r>
                      <a:endParaRPr lang="en-US" sz="18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2578327637"/>
                  </a:ext>
                </a:extLst>
              </a:tr>
              <a:tr h="316706">
                <a:tc>
                  <a:txBody>
                    <a:bodyPr/>
                    <a:lstStyle/>
                    <a:p>
                      <a:pPr algn="ctr" fontAlgn="b">
                        <a:spcBef>
                          <a:spcPts val="0"/>
                        </a:spcBef>
                        <a:spcAft>
                          <a:spcPts val="0"/>
                        </a:spcAft>
                      </a:pPr>
                      <a:r>
                        <a:rPr lang="en-US" sz="1200" u="none" strike="noStrike">
                          <a:effectLst/>
                        </a:rPr>
                        <a:t>0.200</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0.198</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0.203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0.183</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0.186</a:t>
                      </a:r>
                      <a:endParaRPr lang="en-US" sz="1800" b="0" i="0" u="none" strike="noStrike">
                        <a:effectLst/>
                        <a:latin typeface="Arial" panose="020B0604020202020204" pitchFamily="34" charset="0"/>
                      </a:endParaRPr>
                    </a:p>
                  </a:txBody>
                  <a:tcPr marL="9525" marR="9525" marT="9525" marB="0" anchor="b"/>
                </a:tc>
                <a:tc>
                  <a:txBody>
                    <a:bodyPr/>
                    <a:lstStyle/>
                    <a:p>
                      <a:pPr algn="ctr" fontAlgn="b">
                        <a:spcBef>
                          <a:spcPts val="0"/>
                        </a:spcBef>
                        <a:spcAft>
                          <a:spcPts val="0"/>
                        </a:spcAft>
                      </a:pPr>
                      <a:r>
                        <a:rPr lang="en-US" sz="1200" u="none" strike="noStrike">
                          <a:effectLst/>
                        </a:rPr>
                        <a:t>0.196</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a:effectLst/>
                        </a:rPr>
                        <a:t>0.19</a:t>
                      </a:r>
                      <a:endParaRPr lang="en-US" sz="1800" b="0" i="0" u="none" strike="noStrike">
                        <a:effectLst/>
                        <a:latin typeface="Arial" panose="020B0604020202020204" pitchFamily="34" charset="0"/>
                      </a:endParaRPr>
                    </a:p>
                  </a:txBody>
                  <a:tcPr marL="9525" marR="9525" marT="9525" marB="0" anchor="b"/>
                </a:tc>
                <a:tc>
                  <a:txBody>
                    <a:bodyPr/>
                    <a:lstStyle/>
                    <a:p>
                      <a:pPr algn="r" fontAlgn="b">
                        <a:spcBef>
                          <a:spcPts val="0"/>
                        </a:spcBef>
                        <a:spcAft>
                          <a:spcPts val="0"/>
                        </a:spcAft>
                      </a:pPr>
                      <a:r>
                        <a:rPr lang="en-US" sz="1100" u="none" strike="noStrike" dirty="0">
                          <a:effectLst/>
                        </a:rPr>
                        <a:t>0.01</a:t>
                      </a:r>
                      <a:endParaRPr lang="en-US" sz="18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641411070"/>
                  </a:ext>
                </a:extLst>
              </a:tr>
            </a:tbl>
          </a:graphicData>
        </a:graphic>
      </p:graphicFrame>
      <p:sp>
        <p:nvSpPr>
          <p:cNvPr id="3" name="Content Placeholder 2">
            <a:extLst>
              <a:ext uri="{FF2B5EF4-FFF2-40B4-BE49-F238E27FC236}">
                <a16:creationId xmlns:a16="http://schemas.microsoft.com/office/drawing/2014/main" id="{5D85032F-C18F-4DC2-B0FD-6C3F725C421E}"/>
              </a:ext>
            </a:extLst>
          </p:cNvPr>
          <p:cNvSpPr>
            <a:spLocks noGrp="1"/>
          </p:cNvSpPr>
          <p:nvPr>
            <p:ph sz="half" idx="2"/>
          </p:nvPr>
        </p:nvSpPr>
        <p:spPr>
          <a:xfrm>
            <a:off x="7010400" y="1825625"/>
            <a:ext cx="5181600" cy="4351338"/>
          </a:xfrm>
        </p:spPr>
        <p:txBody>
          <a:bodyPr>
            <a:normAutofit fontScale="92500" lnSpcReduction="20000"/>
          </a:bodyPr>
          <a:lstStyle/>
          <a:p>
            <a:r>
              <a:rPr lang="en-US" dirty="0"/>
              <a:t>The spread of trial values = (Max value – min value)/2</a:t>
            </a:r>
          </a:p>
          <a:p>
            <a:r>
              <a:rPr lang="en-US" dirty="0"/>
              <a:t>If the spread of trial values is larger than the individual measurement uncertainty, then it represents the uncertainty of the average over multiple trials</a:t>
            </a:r>
          </a:p>
          <a:p>
            <a:r>
              <a:rPr lang="en-US" dirty="0"/>
              <a:t>Within uncertainties, there is no variation in impact time with drop height. </a:t>
            </a:r>
          </a:p>
          <a:p>
            <a:r>
              <a:rPr lang="en-US" dirty="0"/>
              <a:t>This experiment is </a:t>
            </a:r>
            <a:r>
              <a:rPr lang="en-US" b="1" dirty="0"/>
              <a:t>not precise enough</a:t>
            </a:r>
            <a:r>
              <a:rPr lang="en-US" dirty="0"/>
              <a:t> to detect variation in impact time.</a:t>
            </a:r>
          </a:p>
          <a:p>
            <a:endParaRPr lang="en-US" dirty="0"/>
          </a:p>
        </p:txBody>
      </p:sp>
    </p:spTree>
    <p:extLst>
      <p:ext uri="{BB962C8B-B14F-4D97-AF65-F5344CB8AC3E}">
        <p14:creationId xmlns:p14="http://schemas.microsoft.com/office/powerpoint/2010/main" val="1851016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F476-FAE1-4804-B584-CA881CE703D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Rebound height data</a:t>
            </a:r>
          </a:p>
        </p:txBody>
      </p:sp>
      <p:graphicFrame>
        <p:nvGraphicFramePr>
          <p:cNvPr id="6" name="Content Placeholder 5">
            <a:extLst>
              <a:ext uri="{FF2B5EF4-FFF2-40B4-BE49-F238E27FC236}">
                <a16:creationId xmlns:a16="http://schemas.microsoft.com/office/drawing/2014/main" id="{E467168D-421B-4690-8322-4D86D57309C7}"/>
              </a:ext>
            </a:extLst>
          </p:cNvPr>
          <p:cNvGraphicFramePr>
            <a:graphicFrameLocks noGrp="1"/>
          </p:cNvGraphicFramePr>
          <p:nvPr>
            <p:ph sz="half" idx="1"/>
            <p:extLst>
              <p:ext uri="{D42A27DB-BD31-4B8C-83A1-F6EECF244321}">
                <p14:modId xmlns:p14="http://schemas.microsoft.com/office/powerpoint/2010/main" val="835180991"/>
              </p:ext>
            </p:extLst>
          </p:nvPr>
        </p:nvGraphicFramePr>
        <p:xfrm>
          <a:off x="1081088" y="1866900"/>
          <a:ext cx="4926010" cy="4268777"/>
        </p:xfrm>
        <a:graphic>
          <a:graphicData uri="http://schemas.openxmlformats.org/drawingml/2006/table">
            <a:tbl>
              <a:tblPr bandRow="1">
                <a:tableStyleId>{3B4B98B0-60AC-42C2-AFA5-B58CD77FA1E5}</a:tableStyleId>
              </a:tblPr>
              <a:tblGrid>
                <a:gridCol w="603150">
                  <a:extLst>
                    <a:ext uri="{9D8B030D-6E8A-4147-A177-3AD203B41FA5}">
                      <a16:colId xmlns:a16="http://schemas.microsoft.com/office/drawing/2014/main" val="546440572"/>
                    </a:ext>
                  </a:extLst>
                </a:gridCol>
                <a:gridCol w="603150">
                  <a:extLst>
                    <a:ext uri="{9D8B030D-6E8A-4147-A177-3AD203B41FA5}">
                      <a16:colId xmlns:a16="http://schemas.microsoft.com/office/drawing/2014/main" val="2762946218"/>
                    </a:ext>
                  </a:extLst>
                </a:gridCol>
                <a:gridCol w="603150">
                  <a:extLst>
                    <a:ext uri="{9D8B030D-6E8A-4147-A177-3AD203B41FA5}">
                      <a16:colId xmlns:a16="http://schemas.microsoft.com/office/drawing/2014/main" val="2124329079"/>
                    </a:ext>
                  </a:extLst>
                </a:gridCol>
                <a:gridCol w="603150">
                  <a:extLst>
                    <a:ext uri="{9D8B030D-6E8A-4147-A177-3AD203B41FA5}">
                      <a16:colId xmlns:a16="http://schemas.microsoft.com/office/drawing/2014/main" val="492011787"/>
                    </a:ext>
                  </a:extLst>
                </a:gridCol>
                <a:gridCol w="603150">
                  <a:extLst>
                    <a:ext uri="{9D8B030D-6E8A-4147-A177-3AD203B41FA5}">
                      <a16:colId xmlns:a16="http://schemas.microsoft.com/office/drawing/2014/main" val="1150383149"/>
                    </a:ext>
                  </a:extLst>
                </a:gridCol>
                <a:gridCol w="603150">
                  <a:extLst>
                    <a:ext uri="{9D8B030D-6E8A-4147-A177-3AD203B41FA5}">
                      <a16:colId xmlns:a16="http://schemas.microsoft.com/office/drawing/2014/main" val="2989693475"/>
                    </a:ext>
                  </a:extLst>
                </a:gridCol>
                <a:gridCol w="703960">
                  <a:extLst>
                    <a:ext uri="{9D8B030D-6E8A-4147-A177-3AD203B41FA5}">
                      <a16:colId xmlns:a16="http://schemas.microsoft.com/office/drawing/2014/main" val="2547519282"/>
                    </a:ext>
                  </a:extLst>
                </a:gridCol>
                <a:gridCol w="603150">
                  <a:extLst>
                    <a:ext uri="{9D8B030D-6E8A-4147-A177-3AD203B41FA5}">
                      <a16:colId xmlns:a16="http://schemas.microsoft.com/office/drawing/2014/main" val="3823943282"/>
                    </a:ext>
                  </a:extLst>
                </a:gridCol>
              </a:tblGrid>
              <a:tr h="815415">
                <a:tc>
                  <a:txBody>
                    <a:bodyPr/>
                    <a:lstStyle/>
                    <a:p>
                      <a:pPr algn="l" fontAlgn="b">
                        <a:spcBef>
                          <a:spcPts val="0"/>
                        </a:spcBef>
                        <a:spcAft>
                          <a:spcPts val="0"/>
                        </a:spcAft>
                      </a:pPr>
                      <a:r>
                        <a:rPr lang="en-US" sz="1000" u="none" strike="noStrike">
                          <a:effectLst/>
                        </a:rPr>
                        <a:t>Drop height (m)</a:t>
                      </a:r>
                      <a:endParaRPr lang="en-US" sz="1600" b="0" i="0" u="none" strike="noStrike">
                        <a:effectLst/>
                        <a:latin typeface="Arial" panose="020B0604020202020204" pitchFamily="34" charset="0"/>
                      </a:endParaRPr>
                    </a:p>
                  </a:txBody>
                  <a:tcPr marL="8314" marR="8314" marT="8314" marB="0" anchor="b"/>
                </a:tc>
                <a:tc gridSpan="5">
                  <a:txBody>
                    <a:bodyPr/>
                    <a:lstStyle/>
                    <a:p>
                      <a:pPr algn="ctr" fontAlgn="b">
                        <a:spcBef>
                          <a:spcPts val="0"/>
                        </a:spcBef>
                        <a:spcAft>
                          <a:spcPts val="0"/>
                        </a:spcAft>
                      </a:pPr>
                      <a:r>
                        <a:rPr lang="en-US" sz="1000" u="none" strike="noStrike">
                          <a:effectLst/>
                        </a:rPr>
                        <a:t>Rebound height (m)</a:t>
                      </a:r>
                      <a:endParaRPr lang="en-US" sz="1600" b="0" i="0" u="none" strike="noStrike">
                        <a:effectLst/>
                        <a:latin typeface="Arial" panose="020B0604020202020204" pitchFamily="34" charset="0"/>
                      </a:endParaRPr>
                    </a:p>
                  </a:txBody>
                  <a:tcPr marL="8314" marR="8314" marT="831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spcBef>
                          <a:spcPts val="0"/>
                        </a:spcBef>
                        <a:spcAft>
                          <a:spcPts val="0"/>
                        </a:spcAft>
                      </a:pPr>
                      <a:r>
                        <a:rPr lang="en-US" sz="1000" u="none" strike="noStrike">
                          <a:effectLst/>
                        </a:rPr>
                        <a:t>average</a:t>
                      </a:r>
                      <a:endParaRPr lang="en-US" sz="1600" b="0" i="0" u="none" strike="noStrike">
                        <a:effectLst/>
                        <a:latin typeface="Arial" panose="020B0604020202020204" pitchFamily="34" charset="0"/>
                      </a:endParaRPr>
                    </a:p>
                  </a:txBody>
                  <a:tcPr marL="8314" marR="8314" marT="8314" marB="0" anchor="b"/>
                </a:tc>
                <a:tc>
                  <a:txBody>
                    <a:bodyPr/>
                    <a:lstStyle/>
                    <a:p>
                      <a:pPr algn="l" fontAlgn="b">
                        <a:spcBef>
                          <a:spcPts val="0"/>
                        </a:spcBef>
                        <a:spcAft>
                          <a:spcPts val="0"/>
                        </a:spcAft>
                      </a:pPr>
                      <a:r>
                        <a:rPr lang="en-US" sz="1000" u="none" strike="noStrike">
                          <a:effectLst/>
                        </a:rPr>
                        <a:t>uncertainty</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3122234068"/>
                  </a:ext>
                </a:extLst>
              </a:tr>
              <a:tr h="313942">
                <a:tc>
                  <a:txBody>
                    <a:bodyPr/>
                    <a:lstStyle/>
                    <a:p>
                      <a:pPr algn="l" fontAlgn="b">
                        <a:spcBef>
                          <a:spcPts val="0"/>
                        </a:spcBef>
                        <a:spcAft>
                          <a:spcPts val="0"/>
                        </a:spcAft>
                      </a:pPr>
                      <a:r>
                        <a:rPr lang="en-US" sz="1000" u="none" strike="noStrike">
                          <a:effectLst/>
                        </a:rPr>
                        <a:t> </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Trial 1</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Trial 2</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Trial 3</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Trial 4</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Trial 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(m)</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(m)</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2780767963"/>
                  </a:ext>
                </a:extLst>
              </a:tr>
              <a:tr h="313942">
                <a:tc>
                  <a:txBody>
                    <a:bodyPr/>
                    <a:lstStyle/>
                    <a:p>
                      <a:pPr algn="ctr" fontAlgn="b">
                        <a:spcBef>
                          <a:spcPts val="0"/>
                        </a:spcBef>
                        <a:spcAft>
                          <a:spcPts val="0"/>
                        </a:spcAft>
                      </a:pPr>
                      <a:r>
                        <a:rPr lang="en-US" sz="1000" u="none" strike="noStrike">
                          <a:effectLst/>
                        </a:rPr>
                        <a:t>2.000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1.000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0.985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1.030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0.995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1.020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1.00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0.02</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479084847"/>
                  </a:ext>
                </a:extLst>
              </a:tr>
              <a:tr h="313942">
                <a:tc>
                  <a:txBody>
                    <a:bodyPr/>
                    <a:lstStyle/>
                    <a:p>
                      <a:pPr algn="ctr" fontAlgn="b">
                        <a:spcBef>
                          <a:spcPts val="0"/>
                        </a:spcBef>
                        <a:spcAft>
                          <a:spcPts val="0"/>
                        </a:spcAft>
                      </a:pPr>
                      <a:r>
                        <a:rPr lang="en-US" sz="1000" u="none" strike="noStrike">
                          <a:effectLst/>
                        </a:rPr>
                        <a:t>1.800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0.955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0.930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0.905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0.940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0.925</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0.93</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0.03</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3414615321"/>
                  </a:ext>
                </a:extLst>
              </a:tr>
              <a:tr h="313942">
                <a:tc>
                  <a:txBody>
                    <a:bodyPr/>
                    <a:lstStyle/>
                    <a:p>
                      <a:pPr algn="ctr" fontAlgn="b">
                        <a:spcBef>
                          <a:spcPts val="0"/>
                        </a:spcBef>
                        <a:spcAft>
                          <a:spcPts val="0"/>
                        </a:spcAft>
                      </a:pPr>
                      <a:r>
                        <a:rPr lang="en-US" sz="1000" u="none" strike="noStrike">
                          <a:effectLst/>
                        </a:rPr>
                        <a:t>1.600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0.845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0.860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0.895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0.880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0.86</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0.03</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2927370940"/>
                  </a:ext>
                </a:extLst>
              </a:tr>
              <a:tr h="313942">
                <a:tc>
                  <a:txBody>
                    <a:bodyPr/>
                    <a:lstStyle/>
                    <a:p>
                      <a:pPr algn="ctr" fontAlgn="b">
                        <a:spcBef>
                          <a:spcPts val="0"/>
                        </a:spcBef>
                        <a:spcAft>
                          <a:spcPts val="0"/>
                        </a:spcAft>
                      </a:pPr>
                      <a:r>
                        <a:rPr lang="en-US" sz="1000" u="none" strike="noStrike">
                          <a:effectLst/>
                        </a:rPr>
                        <a:t>1.400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0.805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0.795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0.830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0.815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0.780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0.81</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0.02</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701893750"/>
                  </a:ext>
                </a:extLst>
              </a:tr>
              <a:tr h="313942">
                <a:tc>
                  <a:txBody>
                    <a:bodyPr/>
                    <a:lstStyle/>
                    <a:p>
                      <a:pPr algn="ctr" fontAlgn="b">
                        <a:spcBef>
                          <a:spcPts val="0"/>
                        </a:spcBef>
                        <a:spcAft>
                          <a:spcPts val="0"/>
                        </a:spcAft>
                      </a:pPr>
                      <a:r>
                        <a:rPr lang="en-US" sz="1000" u="none" strike="noStrike">
                          <a:effectLst/>
                        </a:rPr>
                        <a:t>1.200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0.740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0.720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0.730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0.73</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0.03</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1252672327"/>
                  </a:ext>
                </a:extLst>
              </a:tr>
              <a:tr h="313942">
                <a:tc>
                  <a:txBody>
                    <a:bodyPr/>
                    <a:lstStyle/>
                    <a:p>
                      <a:pPr algn="ctr" fontAlgn="b">
                        <a:spcBef>
                          <a:spcPts val="0"/>
                        </a:spcBef>
                        <a:spcAft>
                          <a:spcPts val="0"/>
                        </a:spcAft>
                      </a:pPr>
                      <a:r>
                        <a:rPr lang="en-US" sz="1000" u="none" strike="noStrike">
                          <a:effectLst/>
                        </a:rPr>
                        <a:t>1.000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0.625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0.670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0.640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0.665</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0.65</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0.02</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41740690"/>
                  </a:ext>
                </a:extLst>
              </a:tr>
              <a:tr h="313942">
                <a:tc>
                  <a:txBody>
                    <a:bodyPr/>
                    <a:lstStyle/>
                    <a:p>
                      <a:pPr algn="ctr" fontAlgn="b">
                        <a:spcBef>
                          <a:spcPts val="0"/>
                        </a:spcBef>
                        <a:spcAft>
                          <a:spcPts val="0"/>
                        </a:spcAft>
                      </a:pPr>
                      <a:r>
                        <a:rPr lang="en-US" sz="1000" u="none" strike="noStrike">
                          <a:effectLst/>
                        </a:rPr>
                        <a:t>0.800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0.605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0.575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0.550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0.590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0.560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0.58</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0.03</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2334235585"/>
                  </a:ext>
                </a:extLst>
              </a:tr>
              <a:tr h="313942">
                <a:tc>
                  <a:txBody>
                    <a:bodyPr/>
                    <a:lstStyle/>
                    <a:p>
                      <a:pPr algn="ctr" fontAlgn="b">
                        <a:spcBef>
                          <a:spcPts val="0"/>
                        </a:spcBef>
                        <a:spcAft>
                          <a:spcPts val="0"/>
                        </a:spcAft>
                      </a:pPr>
                      <a:r>
                        <a:rPr lang="en-US" sz="1000" u="none" strike="noStrike">
                          <a:effectLst/>
                        </a:rPr>
                        <a:t>0.600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0.460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0.450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0.475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0.505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0.490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0.47</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0.03</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73453528"/>
                  </a:ext>
                </a:extLst>
              </a:tr>
              <a:tr h="313942">
                <a:tc>
                  <a:txBody>
                    <a:bodyPr/>
                    <a:lstStyle/>
                    <a:p>
                      <a:pPr algn="ctr" fontAlgn="b">
                        <a:spcBef>
                          <a:spcPts val="0"/>
                        </a:spcBef>
                        <a:spcAft>
                          <a:spcPts val="0"/>
                        </a:spcAft>
                      </a:pPr>
                      <a:r>
                        <a:rPr lang="en-US" sz="1000" u="none" strike="noStrike">
                          <a:effectLst/>
                        </a:rPr>
                        <a:t>0.400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0.350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0.320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0.315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0.340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0.360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0.33</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0.02</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1221100123"/>
                  </a:ext>
                </a:extLst>
              </a:tr>
              <a:tr h="313942">
                <a:tc>
                  <a:txBody>
                    <a:bodyPr/>
                    <a:lstStyle/>
                    <a:p>
                      <a:pPr algn="ctr" fontAlgn="b">
                        <a:spcBef>
                          <a:spcPts val="0"/>
                        </a:spcBef>
                        <a:spcAft>
                          <a:spcPts val="0"/>
                        </a:spcAft>
                      </a:pPr>
                      <a:r>
                        <a:rPr lang="en-US" sz="1000" u="none" strike="noStrike">
                          <a:effectLst/>
                        </a:rPr>
                        <a:t>0.200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0.190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0.175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0.180</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0.195</a:t>
                      </a:r>
                      <a:endParaRPr lang="en-US" sz="1600" b="0" i="0" u="none" strike="noStrike">
                        <a:effectLst/>
                        <a:latin typeface="Arial" panose="020B0604020202020204" pitchFamily="34" charset="0"/>
                      </a:endParaRPr>
                    </a:p>
                  </a:txBody>
                  <a:tcPr marL="8314" marR="8314" marT="8314" marB="0" anchor="b"/>
                </a:tc>
                <a:tc>
                  <a:txBody>
                    <a:bodyPr/>
                    <a:lstStyle/>
                    <a:p>
                      <a:pPr algn="ctr" fontAlgn="b">
                        <a:spcBef>
                          <a:spcPts val="0"/>
                        </a:spcBef>
                        <a:spcAft>
                          <a:spcPts val="0"/>
                        </a:spcAft>
                      </a:pPr>
                      <a:r>
                        <a:rPr lang="en-US" sz="1000" u="none" strike="noStrike">
                          <a:effectLst/>
                        </a:rPr>
                        <a:t>0.180</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0.19</a:t>
                      </a:r>
                      <a:endParaRPr lang="en-US" sz="1600" b="0" i="0" u="none" strike="noStrike">
                        <a:effectLst/>
                        <a:latin typeface="Arial" panose="020B0604020202020204" pitchFamily="34" charset="0"/>
                      </a:endParaRPr>
                    </a:p>
                  </a:txBody>
                  <a:tcPr marL="8314" marR="8314" marT="8314" marB="0" anchor="b"/>
                </a:tc>
                <a:tc>
                  <a:txBody>
                    <a:bodyPr/>
                    <a:lstStyle/>
                    <a:p>
                      <a:pPr algn="r" fontAlgn="b">
                        <a:spcBef>
                          <a:spcPts val="0"/>
                        </a:spcBef>
                        <a:spcAft>
                          <a:spcPts val="0"/>
                        </a:spcAft>
                      </a:pPr>
                      <a:r>
                        <a:rPr lang="en-US" sz="1000" u="none" strike="noStrike">
                          <a:effectLst/>
                        </a:rPr>
                        <a:t>0.01</a:t>
                      </a:r>
                      <a:endParaRPr lang="en-US" sz="1600" b="0" i="0" u="none" strike="noStrike">
                        <a:effectLst/>
                        <a:latin typeface="Arial" panose="020B0604020202020204" pitchFamily="34" charset="0"/>
                      </a:endParaRPr>
                    </a:p>
                  </a:txBody>
                  <a:tcPr marL="8314" marR="8314" marT="8314" marB="0" anchor="b"/>
                </a:tc>
                <a:extLst>
                  <a:ext uri="{0D108BD9-81ED-4DB2-BD59-A6C34878D82A}">
                    <a16:rowId xmlns:a16="http://schemas.microsoft.com/office/drawing/2014/main" val="499912552"/>
                  </a:ext>
                </a:extLst>
              </a:tr>
            </a:tbl>
          </a:graphicData>
        </a:graphic>
      </p:graphicFrame>
      <p:graphicFrame>
        <p:nvGraphicFramePr>
          <p:cNvPr id="5" name="Chart 4">
            <a:extLst>
              <a:ext uri="{FF2B5EF4-FFF2-40B4-BE49-F238E27FC236}">
                <a16:creationId xmlns:a16="http://schemas.microsoft.com/office/drawing/2014/main" id="{4B058A75-71DF-4E1F-ADD3-E192485D2C77}"/>
              </a:ext>
            </a:extLst>
          </p:cNvPr>
          <p:cNvGraphicFramePr>
            <a:graphicFrameLocks/>
          </p:cNvGraphicFramePr>
          <p:nvPr>
            <p:extLst>
              <p:ext uri="{D42A27DB-BD31-4B8C-83A1-F6EECF244321}">
                <p14:modId xmlns:p14="http://schemas.microsoft.com/office/powerpoint/2010/main" val="2807977078"/>
              </p:ext>
            </p:extLst>
          </p:nvPr>
        </p:nvGraphicFramePr>
        <p:xfrm>
          <a:off x="6091238" y="1866900"/>
          <a:ext cx="5010150" cy="42687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068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42BA7-68FA-424C-8C3C-CC14660A8DAB}"/>
              </a:ext>
            </a:extLst>
          </p:cNvPr>
          <p:cNvSpPr>
            <a:spLocks noGrp="1"/>
          </p:cNvSpPr>
          <p:nvPr>
            <p:ph type="title"/>
          </p:nvPr>
        </p:nvSpPr>
        <p:spPr/>
        <p:txBody>
          <a:bodyPr/>
          <a:lstStyle/>
          <a:p>
            <a:r>
              <a:rPr lang="en-US" dirty="0"/>
              <a:t>Energy transfer during the ball bounce</a:t>
            </a:r>
          </a:p>
        </p:txBody>
      </p:sp>
      <p:sp>
        <p:nvSpPr>
          <p:cNvPr id="3" name="Content Placeholder 2">
            <a:extLst>
              <a:ext uri="{FF2B5EF4-FFF2-40B4-BE49-F238E27FC236}">
                <a16:creationId xmlns:a16="http://schemas.microsoft.com/office/drawing/2014/main" id="{1EC71B64-FECD-4512-A8D4-9C5AE8392134}"/>
              </a:ext>
            </a:extLst>
          </p:cNvPr>
          <p:cNvSpPr>
            <a:spLocks noGrp="1"/>
          </p:cNvSpPr>
          <p:nvPr>
            <p:ph sz="half" idx="1"/>
          </p:nvPr>
        </p:nvSpPr>
        <p:spPr/>
        <p:txBody>
          <a:bodyPr/>
          <a:lstStyle/>
          <a:p>
            <a:r>
              <a:rPr lang="en-US" dirty="0"/>
              <a:t>Rebound height indicates that an amount of energy, </a:t>
            </a:r>
            <a:r>
              <a:rPr lang="el-GR" dirty="0"/>
              <a:t>Δ</a:t>
            </a:r>
            <a:r>
              <a:rPr lang="en-US" dirty="0"/>
              <a:t>E = mg</a:t>
            </a:r>
            <a:r>
              <a:rPr lang="el-GR" dirty="0"/>
              <a:t>Δ</a:t>
            </a:r>
            <a:r>
              <a:rPr lang="en-US" dirty="0"/>
              <a:t>h has been lost during the ball bounce</a:t>
            </a:r>
          </a:p>
          <a:p>
            <a:r>
              <a:rPr lang="en-US" dirty="0"/>
              <a:t>Impulse = F</a:t>
            </a:r>
            <a:r>
              <a:rPr lang="en-US" baseline="-25000" dirty="0"/>
              <a:t>av</a:t>
            </a:r>
            <a:r>
              <a:rPr lang="en-US" dirty="0"/>
              <a:t> </a:t>
            </a:r>
            <a:r>
              <a:rPr lang="en-US" dirty="0" err="1"/>
              <a:t>Δt</a:t>
            </a:r>
            <a:r>
              <a:rPr lang="en-US" dirty="0"/>
              <a:t> </a:t>
            </a:r>
          </a:p>
          <a:p>
            <a:r>
              <a:rPr lang="en-US" dirty="0"/>
              <a:t>During the bounce, the ball compresses and then decompresses</a:t>
            </a:r>
          </a:p>
          <a:p>
            <a:pPr marL="0" indent="0">
              <a:buNone/>
            </a:pPr>
            <a:endParaRPr lang="en-US" dirty="0"/>
          </a:p>
          <a:p>
            <a:endParaRPr lang="en-US" dirty="0"/>
          </a:p>
        </p:txBody>
      </p:sp>
      <p:sp>
        <p:nvSpPr>
          <p:cNvPr id="4" name="Content Placeholder 3">
            <a:extLst>
              <a:ext uri="{FF2B5EF4-FFF2-40B4-BE49-F238E27FC236}">
                <a16:creationId xmlns:a16="http://schemas.microsoft.com/office/drawing/2014/main" id="{4B721E72-9265-40E0-99E1-66DDE5E8A427}"/>
              </a:ext>
            </a:extLst>
          </p:cNvPr>
          <p:cNvSpPr>
            <a:spLocks noGrp="1"/>
          </p:cNvSpPr>
          <p:nvPr>
            <p:ph sz="half" idx="2"/>
          </p:nvPr>
        </p:nvSpPr>
        <p:spPr/>
        <p:txBody>
          <a:bodyPr/>
          <a:lstStyle/>
          <a:p>
            <a:r>
              <a:rPr lang="en-US" dirty="0"/>
              <a:t>Assuming that air resistance is not significant, the change in energy of the ball corresponds to a change in kinetic energy before and after the bounce.</a:t>
            </a:r>
          </a:p>
          <a:p>
            <a:r>
              <a:rPr lang="en-US" dirty="0"/>
              <a:t>Energy will be lost due to inelastic </a:t>
            </a:r>
            <a:r>
              <a:rPr lang="en-US" dirty="0" err="1"/>
              <a:t>behaviour</a:t>
            </a:r>
            <a:r>
              <a:rPr lang="en-US" dirty="0"/>
              <a:t> of the ball</a:t>
            </a:r>
          </a:p>
          <a:p>
            <a:r>
              <a:rPr lang="en-US" dirty="0"/>
              <a:t>Need to derive physical quantities from data and associated uncertainties</a:t>
            </a:r>
          </a:p>
        </p:txBody>
      </p:sp>
    </p:spTree>
    <p:extLst>
      <p:ext uri="{BB962C8B-B14F-4D97-AF65-F5344CB8AC3E}">
        <p14:creationId xmlns:p14="http://schemas.microsoft.com/office/powerpoint/2010/main" val="2147829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ath_Settings xmlns="6cec3b0b-1775-4744-b330-8b2e029966cd" xsi:nil="true"/>
    <Owner xmlns="6cec3b0b-1775-4744-b330-8b2e029966cd">
      <UserInfo>
        <DisplayName/>
        <AccountId xsi:nil="true"/>
        <AccountType/>
      </UserInfo>
    </Owner>
    <Is_Collaboration_Space_Locked xmlns="6cec3b0b-1775-4744-b330-8b2e029966cd" xsi:nil="true"/>
    <FolderType xmlns="6cec3b0b-1775-4744-b330-8b2e029966cd" xsi:nil="true"/>
    <Student_Groups xmlns="6cec3b0b-1775-4744-b330-8b2e029966cd">
      <UserInfo>
        <DisplayName/>
        <AccountId xsi:nil="true"/>
        <AccountType/>
      </UserInfo>
    </Student_Groups>
    <AppVersion xmlns="6cec3b0b-1775-4744-b330-8b2e029966cd" xsi:nil="true"/>
    <Invited_Teachers xmlns="6cec3b0b-1775-4744-b330-8b2e029966cd" xsi:nil="true"/>
    <Invited_Students xmlns="6cec3b0b-1775-4744-b330-8b2e029966cd" xsi:nil="true"/>
    <Students xmlns="6cec3b0b-1775-4744-b330-8b2e029966cd">
      <UserInfo>
        <DisplayName/>
        <AccountId xsi:nil="true"/>
        <AccountType/>
      </UserInfo>
    </Students>
    <TeamsChannelId xmlns="6cec3b0b-1775-4744-b330-8b2e029966cd" xsi:nil="true"/>
    <Self_Registration_Enabled xmlns="6cec3b0b-1775-4744-b330-8b2e029966cd" xsi:nil="true"/>
    <Has_Teacher_Only_SectionGroup xmlns="6cec3b0b-1775-4744-b330-8b2e029966cd" xsi:nil="true"/>
    <Templates xmlns="6cec3b0b-1775-4744-b330-8b2e029966cd" xsi:nil="true"/>
    <CultureName xmlns="6cec3b0b-1775-4744-b330-8b2e029966cd" xsi:nil="true"/>
    <Distribution_Groups xmlns="6cec3b0b-1775-4744-b330-8b2e029966cd" xsi:nil="true"/>
    <IsNotebookLocked xmlns="6cec3b0b-1775-4744-b330-8b2e029966cd" xsi:nil="true"/>
    <Self_Registration_Enabled0 xmlns="6cec3b0b-1775-4744-b330-8b2e029966cd" xsi:nil="true"/>
    <NotebookType xmlns="6cec3b0b-1775-4744-b330-8b2e029966cd" xsi:nil="true"/>
    <Teachers xmlns="6cec3b0b-1775-4744-b330-8b2e029966cd">
      <UserInfo>
        <DisplayName/>
        <AccountId xsi:nil="true"/>
        <AccountType/>
      </UserInfo>
    </Teachers>
    <LMS_Mappings xmlns="6cec3b0b-1775-4744-b330-8b2e029966cd" xsi:nil="true"/>
    <DefaultSectionNames xmlns="6cec3b0b-1775-4744-b330-8b2e029966c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8D07D4EA603A4EBABE951C078C312E" ma:contentTypeVersion="34" ma:contentTypeDescription="Create a new document." ma:contentTypeScope="" ma:versionID="288a2582b25bd412e92e57eed5219083">
  <xsd:schema xmlns:xsd="http://www.w3.org/2001/XMLSchema" xmlns:xs="http://www.w3.org/2001/XMLSchema" xmlns:p="http://schemas.microsoft.com/office/2006/metadata/properties" xmlns:ns3="cb13afb0-3665-4198-99fb-fed1e8ace5cc" xmlns:ns4="6cec3b0b-1775-4744-b330-8b2e029966cd" targetNamespace="http://schemas.microsoft.com/office/2006/metadata/properties" ma:root="true" ma:fieldsID="bbbdbe30bbec15c438b45e904fdd894c" ns3:_="" ns4:_="">
    <xsd:import namespace="cb13afb0-3665-4198-99fb-fed1e8ace5cc"/>
    <xsd:import namespace="6cec3b0b-1775-4744-b330-8b2e029966cd"/>
    <xsd:element name="properties">
      <xsd:complexType>
        <xsd:sequence>
          <xsd:element name="documentManagement">
            <xsd:complexType>
              <xsd:all>
                <xsd:element ref="ns3:SharedWithUsers" minOccurs="0"/>
                <xsd:element ref="ns3:SharedWithDetails" minOccurs="0"/>
                <xsd:element ref="ns3:SharingHintHash"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CultureName" minOccurs="0"/>
                <xsd:element ref="ns4:Is_Collaboration_Space_Locked" minOccurs="0"/>
                <xsd:element ref="ns4:Self_Registration_Enabled0" minOccurs="0"/>
                <xsd:element ref="ns4:Templates" minOccurs="0"/>
                <xsd:element ref="ns4:MediaServiceMetadata" minOccurs="0"/>
                <xsd:element ref="ns4:MediaServiceFastMetadata" minOccurs="0"/>
                <xsd:element ref="ns4:MediaServiceDateTaken" minOccurs="0"/>
                <xsd:element ref="ns4:MediaServiceAutoTags" minOccurs="0"/>
                <xsd:element ref="ns4:MediaServiceOCR" minOccurs="0"/>
                <xsd:element ref="ns4:TeamsChannelId" minOccurs="0"/>
                <xsd:element ref="ns4:IsNotebookLocked" minOccurs="0"/>
                <xsd:element ref="ns4:MediaServiceEventHashCode" minOccurs="0"/>
                <xsd:element ref="ns4:MediaServiceGenerationTime" minOccurs="0"/>
                <xsd:element ref="ns4:Math_Settings" minOccurs="0"/>
                <xsd:element ref="ns4:MediaServiceLocation" minOccurs="0"/>
                <xsd:element ref="ns4:Distribution_Groups" minOccurs="0"/>
                <xsd:element ref="ns4:LMS_Mapping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13afb0-3665-4198-99fb-fed1e8ace5c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cec3b0b-1775-4744-b330-8b2e029966cd" elementFormDefault="qualified">
    <xsd:import namespace="http://schemas.microsoft.com/office/2006/documentManagement/types"/>
    <xsd:import namespace="http://schemas.microsoft.com/office/infopath/2007/PartnerControls"/>
    <xsd:element name="NotebookType" ma:index="11" nillable="true" ma:displayName="Notebook Type" ma:internalName="NotebookType">
      <xsd:simpleType>
        <xsd:restriction base="dms:Text"/>
      </xsd:simpleType>
    </xsd:element>
    <xsd:element name="FolderType" ma:index="12" nillable="true" ma:displayName="Folder Type" ma:internalName="FolderType">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4" nillable="true" ma:displayName="Default Section Names" ma:internalName="DefaultSectionNames">
      <xsd:simpleType>
        <xsd:restriction base="dms:Note">
          <xsd:maxLength value="255"/>
        </xsd:restriction>
      </xsd:simpleType>
    </xsd:element>
    <xsd:element name="AppVersion" ma:index="15" nillable="true" ma:displayName="App Version" ma:internalName="AppVersion">
      <xsd:simpleType>
        <xsd:restriction base="dms:Text"/>
      </xsd:simpleType>
    </xsd:element>
    <xsd:element name="Teachers" ma:index="1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9" nillable="true" ma:displayName="Invited Teachers" ma:internalName="Invited_Teachers">
      <xsd:simpleType>
        <xsd:restriction base="dms:Note">
          <xsd:maxLength value="255"/>
        </xsd:restriction>
      </xsd:simpleType>
    </xsd:element>
    <xsd:element name="Invited_Students" ma:index="20" nillable="true" ma:displayName="Invited Students" ma:internalName="Invited_Students">
      <xsd:simpleType>
        <xsd:restriction base="dms:Note">
          <xsd:maxLength value="255"/>
        </xsd:restriction>
      </xsd:simpleType>
    </xsd:element>
    <xsd:element name="Self_Registration_Enabled" ma:index="21" nillable="true" ma:displayName="Self_Registration_Enabled" ma:internalName="Self_Registration_Enabled">
      <xsd:simpleType>
        <xsd:restriction base="dms:Boolean"/>
      </xsd:simpleType>
    </xsd:element>
    <xsd:element name="Has_Teacher_Only_SectionGroup" ma:index="22" nillable="true" ma:displayName="Has Teacher Only SectionGroup" ma:internalName="Has_Teacher_Only_SectionGroup">
      <xsd:simpleType>
        <xsd:restriction base="dms:Boolean"/>
      </xsd:simpleType>
    </xsd:element>
    <xsd:element name="CultureName" ma:index="23" nillable="true" ma:displayName="Culture Name" ma:internalName="CultureName">
      <xsd:simpleType>
        <xsd:restriction base="dms:Text"/>
      </xsd:simpleType>
    </xsd:element>
    <xsd:element name="Is_Collaboration_Space_Locked" ma:index="24" nillable="true" ma:displayName="Is Collaboration Space Locked" ma:internalName="Is_Collaboration_Space_Locked">
      <xsd:simpleType>
        <xsd:restriction base="dms:Boolean"/>
      </xsd:simpleType>
    </xsd:element>
    <xsd:element name="Self_Registration_Enabled0" ma:index="25" nillable="true" ma:displayName="Self Registration Enabled" ma:internalName="Self_Registration_Enabled0">
      <xsd:simpleType>
        <xsd:restriction base="dms:Boolean"/>
      </xsd:simpleType>
    </xsd:element>
    <xsd:element name="Templates" ma:index="26" nillable="true" ma:displayName="Templates" ma:internalName="Templates">
      <xsd:simpleType>
        <xsd:restriction base="dms:Note">
          <xsd:maxLength value="255"/>
        </xsd:restriction>
      </xsd:simpleType>
    </xsd:element>
    <xsd:element name="MediaServiceMetadata" ma:index="27" nillable="true" ma:displayName="MediaServiceMetadata" ma:description="" ma:hidden="true" ma:internalName="MediaServiceMetadata" ma:readOnly="true">
      <xsd:simpleType>
        <xsd:restriction base="dms:Note"/>
      </xsd:simpleType>
    </xsd:element>
    <xsd:element name="MediaServiceFastMetadata" ma:index="28" nillable="true" ma:displayName="MediaServiceFastMetadata" ma:description="" ma:hidden="true" ma:internalName="MediaServiceFastMetadata" ma:readOnly="true">
      <xsd:simpleType>
        <xsd:restriction base="dms:Note"/>
      </xsd:simpleType>
    </xsd:element>
    <xsd:element name="MediaServiceDateTaken" ma:index="29" nillable="true" ma:displayName="MediaServiceDateTaken" ma:description="" ma:hidden="true" ma:internalName="MediaServiceDateTaken" ma:readOnly="true">
      <xsd:simpleType>
        <xsd:restriction base="dms:Text"/>
      </xsd:simpleType>
    </xsd:element>
    <xsd:element name="MediaServiceAutoTags" ma:index="30" nillable="true" ma:displayName="MediaServiceAutoTags" ma:description="" ma:internalName="MediaServiceAutoTags" ma:readOnly="true">
      <xsd:simpleType>
        <xsd:restriction base="dms:Text"/>
      </xsd:simpleType>
    </xsd:element>
    <xsd:element name="MediaServiceOCR" ma:index="31" nillable="true" ma:displayName="MediaServiceOCR" ma:internalName="MediaServiceOCR" ma:readOnly="true">
      <xsd:simpleType>
        <xsd:restriction base="dms:Note">
          <xsd:maxLength value="255"/>
        </xsd:restriction>
      </xsd:simpleType>
    </xsd:element>
    <xsd:element name="TeamsChannelId" ma:index="32" nillable="true" ma:displayName="Teams Channel Id" ma:internalName="TeamsChannelId">
      <xsd:simpleType>
        <xsd:restriction base="dms:Text"/>
      </xsd:simpleType>
    </xsd:element>
    <xsd:element name="IsNotebookLocked" ma:index="33" nillable="true" ma:displayName="Is Notebook Locked" ma:internalName="IsNotebookLocked">
      <xsd:simpleType>
        <xsd:restriction base="dms:Boolean"/>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GenerationTime" ma:index="35" nillable="true" ma:displayName="MediaServiceGenerationTime" ma:hidden="true" ma:internalName="MediaServiceGenerationTime" ma:readOnly="true">
      <xsd:simpleType>
        <xsd:restriction base="dms:Text"/>
      </xsd:simpleType>
    </xsd:element>
    <xsd:element name="Math_Settings" ma:index="36" nillable="true" ma:displayName="Math Settings" ma:internalName="Math_Settings">
      <xsd:simpleType>
        <xsd:restriction base="dms:Text"/>
      </xsd:simpleType>
    </xsd:element>
    <xsd:element name="MediaServiceLocation" ma:index="37" nillable="true" ma:displayName="Location" ma:internalName="MediaServiceLocation" ma:readOnly="true">
      <xsd:simpleType>
        <xsd:restriction base="dms:Text"/>
      </xsd:simpleType>
    </xsd:element>
    <xsd:element name="Distribution_Groups" ma:index="38" nillable="true" ma:displayName="Distribution Groups" ma:internalName="Distribution_Groups">
      <xsd:simpleType>
        <xsd:restriction base="dms:Note">
          <xsd:maxLength value="255"/>
        </xsd:restriction>
      </xsd:simpleType>
    </xsd:element>
    <xsd:element name="LMS_Mappings" ma:index="39" nillable="true" ma:displayName="LMS Mappings" ma:internalName="LMS_Mappings">
      <xsd:simpleType>
        <xsd:restriction base="dms:Note">
          <xsd:maxLength value="255"/>
        </xsd:restriction>
      </xsd:simpleType>
    </xsd:element>
    <xsd:element name="MediaServiceAutoKeyPoints" ma:index="40" nillable="true" ma:displayName="MediaServiceAutoKeyPoints" ma:hidden="true" ma:internalName="MediaServiceAutoKeyPoints" ma:readOnly="true">
      <xsd:simpleType>
        <xsd:restriction base="dms:Note"/>
      </xsd:simpleType>
    </xsd:element>
    <xsd:element name="MediaServiceKeyPoints" ma:index="4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B730B0-3140-4AAC-B473-9B6144E6620B}">
  <ds:schemaRefs>
    <ds:schemaRef ds:uri="http://schemas.microsoft.com/office/2006/metadata/properties"/>
    <ds:schemaRef ds:uri="http://schemas.microsoft.com/office/infopath/2007/PartnerControls"/>
    <ds:schemaRef ds:uri="6cec3b0b-1775-4744-b330-8b2e029966cd"/>
  </ds:schemaRefs>
</ds:datastoreItem>
</file>

<file path=customXml/itemProps2.xml><?xml version="1.0" encoding="utf-8"?>
<ds:datastoreItem xmlns:ds="http://schemas.openxmlformats.org/officeDocument/2006/customXml" ds:itemID="{7A89A63C-651D-42E8-B8E2-BB0D089A8BC3}">
  <ds:schemaRefs>
    <ds:schemaRef ds:uri="http://schemas.microsoft.com/sharepoint/v3/contenttype/forms"/>
  </ds:schemaRefs>
</ds:datastoreItem>
</file>

<file path=customXml/itemProps3.xml><?xml version="1.0" encoding="utf-8"?>
<ds:datastoreItem xmlns:ds="http://schemas.openxmlformats.org/officeDocument/2006/customXml" ds:itemID="{13E3A10C-2AA3-43CD-88A9-327C78C227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13afb0-3665-4198-99fb-fed1e8ace5cc"/>
    <ds:schemaRef ds:uri="6cec3b0b-1775-4744-b330-8b2e029966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TotalTime>
  <Words>1171</Words>
  <Application>Microsoft Office PowerPoint</Application>
  <PresentationFormat>Widescreen</PresentationFormat>
  <Paragraphs>265</Paragraphs>
  <Slides>13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Data and Data analysis</vt:lpstr>
      <vt:lpstr>Key Resources</vt:lpstr>
      <vt:lpstr>Study Design: AOS 3</vt:lpstr>
      <vt:lpstr>PowerPoint Presentation</vt:lpstr>
      <vt:lpstr>Secondary Data Analysis example</vt:lpstr>
      <vt:lpstr>Measurement Uncertainty and Uncertainty in Multiple Trials</vt:lpstr>
      <vt:lpstr>Ball impact time data</vt:lpstr>
      <vt:lpstr>Rebound height data</vt:lpstr>
      <vt:lpstr>Energy transfer during the ball bounce</vt:lpstr>
      <vt:lpstr>Elastic characteristics of the ball</vt:lpstr>
      <vt:lpstr>Coefficient of restitution</vt:lpstr>
      <vt:lpstr>Collision and impulse</vt:lpstr>
      <vt:lpstr>Further consideration: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and Data analysis</dc:title>
  <dc:creator>Barbara MCKINNON</dc:creator>
  <cp:lastModifiedBy>Barbara MCKINNON</cp:lastModifiedBy>
  <cp:revision>1</cp:revision>
  <dcterms:created xsi:type="dcterms:W3CDTF">2020-07-09T13:38:16Z</dcterms:created>
  <dcterms:modified xsi:type="dcterms:W3CDTF">2020-07-21T06:28:43Z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0x010100578D07D4EA603A4EBABE951C078C312E</vt:lpwstr>
  </property>
</Properties>
</file>